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5"/>
  </p:notesMasterIdLst>
  <p:sldIdLst>
    <p:sldId id="289" r:id="rId2"/>
    <p:sldId id="340" r:id="rId3"/>
    <p:sldId id="341" r:id="rId4"/>
    <p:sldId id="291" r:id="rId5"/>
    <p:sldId id="292" r:id="rId6"/>
    <p:sldId id="293" r:id="rId7"/>
    <p:sldId id="294" r:id="rId8"/>
    <p:sldId id="342" r:id="rId9"/>
    <p:sldId id="295" r:id="rId10"/>
    <p:sldId id="296" r:id="rId11"/>
    <p:sldId id="297" r:id="rId12"/>
    <p:sldId id="298" r:id="rId13"/>
    <p:sldId id="299" r:id="rId14"/>
    <p:sldId id="300" r:id="rId15"/>
    <p:sldId id="343" r:id="rId16"/>
    <p:sldId id="301" r:id="rId17"/>
    <p:sldId id="302" r:id="rId18"/>
    <p:sldId id="303" r:id="rId19"/>
    <p:sldId id="344" r:id="rId20"/>
    <p:sldId id="304" r:id="rId21"/>
    <p:sldId id="305" r:id="rId22"/>
    <p:sldId id="306" r:id="rId23"/>
    <p:sldId id="308" r:id="rId24"/>
    <p:sldId id="309" r:id="rId25"/>
    <p:sldId id="345" r:id="rId26"/>
    <p:sldId id="346" r:id="rId27"/>
    <p:sldId id="310" r:id="rId28"/>
    <p:sldId id="347" r:id="rId29"/>
    <p:sldId id="348" r:id="rId30"/>
    <p:sldId id="350" r:id="rId31"/>
    <p:sldId id="351" r:id="rId32"/>
    <p:sldId id="311" r:id="rId33"/>
    <p:sldId id="312" r:id="rId34"/>
    <p:sldId id="314" r:id="rId35"/>
    <p:sldId id="315" r:id="rId36"/>
    <p:sldId id="352" r:id="rId37"/>
    <p:sldId id="317" r:id="rId38"/>
    <p:sldId id="323" r:id="rId39"/>
    <p:sldId id="353" r:id="rId40"/>
    <p:sldId id="354" r:id="rId41"/>
    <p:sldId id="318" r:id="rId42"/>
    <p:sldId id="320" r:id="rId43"/>
    <p:sldId id="321" r:id="rId44"/>
    <p:sldId id="322" r:id="rId45"/>
    <p:sldId id="355" r:id="rId46"/>
    <p:sldId id="327" r:id="rId47"/>
    <p:sldId id="328" r:id="rId48"/>
    <p:sldId id="329" r:id="rId49"/>
    <p:sldId id="330" r:id="rId50"/>
    <p:sldId id="332" r:id="rId51"/>
    <p:sldId id="331" r:id="rId52"/>
    <p:sldId id="333" r:id="rId53"/>
    <p:sldId id="356" r:id="rId54"/>
    <p:sldId id="334" r:id="rId55"/>
    <p:sldId id="336" r:id="rId56"/>
    <p:sldId id="337" r:id="rId57"/>
    <p:sldId id="338" r:id="rId58"/>
    <p:sldId id="339" r:id="rId59"/>
    <p:sldId id="268"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313" r:id="rId84"/>
    <p:sldId id="380" r:id="rId85"/>
    <p:sldId id="381" r:id="rId86"/>
    <p:sldId id="316" r:id="rId87"/>
    <p:sldId id="382" r:id="rId88"/>
    <p:sldId id="383" r:id="rId89"/>
    <p:sldId id="384" r:id="rId90"/>
    <p:sldId id="385" r:id="rId91"/>
    <p:sldId id="349" r:id="rId92"/>
    <p:sldId id="386" r:id="rId93"/>
    <p:sldId id="387" r:id="rId94"/>
    <p:sldId id="388" r:id="rId95"/>
    <p:sldId id="389" r:id="rId96"/>
    <p:sldId id="390" r:id="rId97"/>
    <p:sldId id="391" r:id="rId98"/>
    <p:sldId id="392" r:id="rId99"/>
    <p:sldId id="324" r:id="rId100"/>
    <p:sldId id="393" r:id="rId101"/>
    <p:sldId id="325" r:id="rId102"/>
    <p:sldId id="394" r:id="rId103"/>
    <p:sldId id="326" r:id="rId104"/>
    <p:sldId id="395" r:id="rId105"/>
    <p:sldId id="396" r:id="rId106"/>
    <p:sldId id="397" r:id="rId107"/>
    <p:sldId id="398" r:id="rId108"/>
    <p:sldId id="399" r:id="rId109"/>
    <p:sldId id="400" r:id="rId110"/>
    <p:sldId id="401" r:id="rId111"/>
    <p:sldId id="402" r:id="rId112"/>
    <p:sldId id="403" r:id="rId113"/>
    <p:sldId id="335"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C578"/>
    <a:srgbClr val="FFF9AE"/>
    <a:srgbClr val="8497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53" autoAdjust="0"/>
    <p:restoredTop sz="94660"/>
  </p:normalViewPr>
  <p:slideViewPr>
    <p:cSldViewPr snapToGrid="0">
      <p:cViewPr varScale="1">
        <p:scale>
          <a:sx n="106" d="100"/>
          <a:sy n="106" d="100"/>
        </p:scale>
        <p:origin x="600" y="78"/>
      </p:cViewPr>
      <p:guideLst>
        <p:guide orient="horz" pos="2160"/>
        <p:guide pos="3840"/>
      </p:guideLst>
    </p:cSldViewPr>
  </p:slideViewPr>
  <p:notesTextViewPr>
    <p:cViewPr>
      <p:scale>
        <a:sx n="1" d="1"/>
        <a:sy n="1" d="1"/>
      </p:scale>
      <p:origin x="0" y="0"/>
    </p:cViewPr>
  </p:notesTextViewPr>
  <p:sorterViewPr>
    <p:cViewPr>
      <p:scale>
        <a:sx n="100" d="100"/>
        <a:sy n="100" d="100"/>
      </p:scale>
      <p:origin x="0" y="-7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6DBE8-29A4-470E-AF7B-32C230F1F887}"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D6A50BE2-4512-4571-8933-070F537F6FF8}">
      <dgm:prSet/>
      <dgm:spPr/>
      <dgm:t>
        <a:bodyPr/>
        <a:lstStyle/>
        <a:p>
          <a:pPr rtl="0"/>
          <a:r>
            <a:rPr lang="en-US" b="1" dirty="0"/>
            <a:t>Digital Camera</a:t>
          </a:r>
        </a:p>
      </dgm:t>
    </dgm:pt>
    <dgm:pt modelId="{066E5F61-0850-4171-BF8A-45F60B77A69E}" type="parTrans" cxnId="{BC4D3AA2-BD67-43AB-AAB0-C7882DD2D18F}">
      <dgm:prSet/>
      <dgm:spPr/>
      <dgm:t>
        <a:bodyPr/>
        <a:lstStyle/>
        <a:p>
          <a:endParaRPr lang="en-US"/>
        </a:p>
      </dgm:t>
    </dgm:pt>
    <dgm:pt modelId="{EF6FF5F8-6344-407C-9663-5859ABF9F6C1}" type="sibTrans" cxnId="{BC4D3AA2-BD67-43AB-AAB0-C7882DD2D18F}">
      <dgm:prSet/>
      <dgm:spPr/>
      <dgm:t>
        <a:bodyPr/>
        <a:lstStyle/>
        <a:p>
          <a:endParaRPr lang="en-US"/>
        </a:p>
      </dgm:t>
    </dgm:pt>
    <dgm:pt modelId="{F4E84B31-10EA-47D2-AB33-FAF3A5907BF1}" type="pres">
      <dgm:prSet presAssocID="{4496DBE8-29A4-470E-AF7B-32C230F1F887}" presName="CompostProcess" presStyleCnt="0">
        <dgm:presLayoutVars>
          <dgm:dir/>
          <dgm:resizeHandles val="exact"/>
        </dgm:presLayoutVars>
      </dgm:prSet>
      <dgm:spPr/>
    </dgm:pt>
    <dgm:pt modelId="{2B9540F3-ED77-4415-B147-E201A9B21727}" type="pres">
      <dgm:prSet presAssocID="{4496DBE8-29A4-470E-AF7B-32C230F1F887}" presName="arrow" presStyleLbl="bgShp" presStyleIdx="0" presStyleCnt="1" custScaleX="117647"/>
      <dgm:spPr/>
    </dgm:pt>
    <dgm:pt modelId="{DA7CBD6D-2A87-494A-B0DC-C102DB9C289B}" type="pres">
      <dgm:prSet presAssocID="{4496DBE8-29A4-470E-AF7B-32C230F1F887}" presName="linearProcess" presStyleCnt="0"/>
      <dgm:spPr/>
    </dgm:pt>
    <dgm:pt modelId="{AE68E5D4-C9D4-4117-86CE-3489B6E5244A}" type="pres">
      <dgm:prSet presAssocID="{D6A50BE2-4512-4571-8933-070F537F6FF8}" presName="textNode" presStyleLbl="node1" presStyleIdx="0" presStyleCnt="1" custScaleY="250000" custLinFactY="100000" custLinFactNeighborX="-8769" custLinFactNeighborY="194190">
        <dgm:presLayoutVars>
          <dgm:bulletEnabled val="1"/>
        </dgm:presLayoutVars>
      </dgm:prSet>
      <dgm:spPr/>
    </dgm:pt>
  </dgm:ptLst>
  <dgm:cxnLst>
    <dgm:cxn modelId="{311ACE65-FAD1-47C0-8DC5-71B97BB4E9EB}" type="presOf" srcId="{4496DBE8-29A4-470E-AF7B-32C230F1F887}" destId="{F4E84B31-10EA-47D2-AB33-FAF3A5907BF1}" srcOrd="0" destOrd="0" presId="urn:microsoft.com/office/officeart/2005/8/layout/hProcess9"/>
    <dgm:cxn modelId="{2EAFD997-8485-4ACB-94C0-DB183CC53F31}" type="presOf" srcId="{D6A50BE2-4512-4571-8933-070F537F6FF8}" destId="{AE68E5D4-C9D4-4117-86CE-3489B6E5244A}" srcOrd="0" destOrd="0" presId="urn:microsoft.com/office/officeart/2005/8/layout/hProcess9"/>
    <dgm:cxn modelId="{BC4D3AA2-BD67-43AB-AAB0-C7882DD2D18F}" srcId="{4496DBE8-29A4-470E-AF7B-32C230F1F887}" destId="{D6A50BE2-4512-4571-8933-070F537F6FF8}" srcOrd="0" destOrd="0" parTransId="{066E5F61-0850-4171-BF8A-45F60B77A69E}" sibTransId="{EF6FF5F8-6344-407C-9663-5859ABF9F6C1}"/>
    <dgm:cxn modelId="{C277950E-0512-43BA-B7FF-C7B65CEEE176}" type="presParOf" srcId="{F4E84B31-10EA-47D2-AB33-FAF3A5907BF1}" destId="{2B9540F3-ED77-4415-B147-E201A9B21727}" srcOrd="0" destOrd="0" presId="urn:microsoft.com/office/officeart/2005/8/layout/hProcess9"/>
    <dgm:cxn modelId="{A727FD6C-5560-4998-ABA8-18CCD61E3B00}" type="presParOf" srcId="{F4E84B31-10EA-47D2-AB33-FAF3A5907BF1}" destId="{DA7CBD6D-2A87-494A-B0DC-C102DB9C289B}" srcOrd="1" destOrd="0" presId="urn:microsoft.com/office/officeart/2005/8/layout/hProcess9"/>
    <dgm:cxn modelId="{543DFED9-30AB-44AE-BB17-E8CB1040C532}" type="presParOf" srcId="{DA7CBD6D-2A87-494A-B0DC-C102DB9C289B}" destId="{AE68E5D4-C9D4-4117-86CE-3489B6E5244A}"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A54B0B-CB6D-49FD-9EEF-22ED4DD6A75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FFCEC9C-E99E-4F5A-A23F-1F1390FE894E}">
      <dgm:prSet/>
      <dgm:spPr/>
      <dgm:t>
        <a:bodyPr/>
        <a:lstStyle/>
        <a:p>
          <a:pPr rtl="0"/>
          <a:r>
            <a:rPr lang="en-US" b="1" dirty="0"/>
            <a:t>Laser Printer</a:t>
          </a:r>
        </a:p>
      </dgm:t>
    </dgm:pt>
    <dgm:pt modelId="{CD2C30B0-C9FC-45E6-9533-477F18EBB91A}" type="parTrans" cxnId="{770498CC-1D24-4516-B886-2ED1C7914E4E}">
      <dgm:prSet/>
      <dgm:spPr/>
      <dgm:t>
        <a:bodyPr/>
        <a:lstStyle/>
        <a:p>
          <a:endParaRPr lang="en-US"/>
        </a:p>
      </dgm:t>
    </dgm:pt>
    <dgm:pt modelId="{B97C8F4A-EA69-4848-B47B-D9C0323A7B49}" type="sibTrans" cxnId="{770498CC-1D24-4516-B886-2ED1C7914E4E}">
      <dgm:prSet/>
      <dgm:spPr/>
      <dgm:t>
        <a:bodyPr/>
        <a:lstStyle/>
        <a:p>
          <a:endParaRPr lang="en-US"/>
        </a:p>
      </dgm:t>
    </dgm:pt>
    <dgm:pt modelId="{4523584A-328B-4282-B18C-F333AA179202}" type="pres">
      <dgm:prSet presAssocID="{C6A54B0B-CB6D-49FD-9EEF-22ED4DD6A75F}" presName="CompostProcess" presStyleCnt="0">
        <dgm:presLayoutVars>
          <dgm:dir/>
          <dgm:resizeHandles val="exact"/>
        </dgm:presLayoutVars>
      </dgm:prSet>
      <dgm:spPr/>
    </dgm:pt>
    <dgm:pt modelId="{58E48355-46E8-43B3-8FDD-6D6B078050B8}" type="pres">
      <dgm:prSet presAssocID="{C6A54B0B-CB6D-49FD-9EEF-22ED4DD6A75F}" presName="arrow" presStyleLbl="bgShp" presStyleIdx="0" presStyleCnt="1" custScaleX="117647"/>
      <dgm:spPr/>
    </dgm:pt>
    <dgm:pt modelId="{10CC5BAC-DE3F-4317-808A-5EE2700D0564}" type="pres">
      <dgm:prSet presAssocID="{C6A54B0B-CB6D-49FD-9EEF-22ED4DD6A75F}" presName="linearProcess" presStyleCnt="0"/>
      <dgm:spPr/>
    </dgm:pt>
    <dgm:pt modelId="{1356C411-9B9B-4612-AD71-044721EB1B20}" type="pres">
      <dgm:prSet presAssocID="{BFFCEC9C-E99E-4F5A-A23F-1F1390FE894E}" presName="textNode" presStyleLbl="node1" presStyleIdx="0" presStyleCnt="1" custScaleY="250000" custLinFactY="200000" custLinFactNeighborX="-1584" custLinFactNeighborY="288350">
        <dgm:presLayoutVars>
          <dgm:bulletEnabled val="1"/>
        </dgm:presLayoutVars>
      </dgm:prSet>
      <dgm:spPr/>
    </dgm:pt>
  </dgm:ptLst>
  <dgm:cxnLst>
    <dgm:cxn modelId="{B784F667-1A62-499A-813D-6A4B78F9BFA8}" type="presOf" srcId="{C6A54B0B-CB6D-49FD-9EEF-22ED4DD6A75F}" destId="{4523584A-328B-4282-B18C-F333AA179202}" srcOrd="0" destOrd="0" presId="urn:microsoft.com/office/officeart/2005/8/layout/hProcess9"/>
    <dgm:cxn modelId="{770498CC-1D24-4516-B886-2ED1C7914E4E}" srcId="{C6A54B0B-CB6D-49FD-9EEF-22ED4DD6A75F}" destId="{BFFCEC9C-E99E-4F5A-A23F-1F1390FE894E}" srcOrd="0" destOrd="0" parTransId="{CD2C30B0-C9FC-45E6-9533-477F18EBB91A}" sibTransId="{B97C8F4A-EA69-4848-B47B-D9C0323A7B49}"/>
    <dgm:cxn modelId="{488714F3-E834-4EE2-99F3-59359D534657}" type="presOf" srcId="{BFFCEC9C-E99E-4F5A-A23F-1F1390FE894E}" destId="{1356C411-9B9B-4612-AD71-044721EB1B20}" srcOrd="0" destOrd="0" presId="urn:microsoft.com/office/officeart/2005/8/layout/hProcess9"/>
    <dgm:cxn modelId="{4BE6E39D-D759-4160-9ED7-5355E80C2EB0}" type="presParOf" srcId="{4523584A-328B-4282-B18C-F333AA179202}" destId="{58E48355-46E8-43B3-8FDD-6D6B078050B8}" srcOrd="0" destOrd="0" presId="urn:microsoft.com/office/officeart/2005/8/layout/hProcess9"/>
    <dgm:cxn modelId="{F14F151C-5217-42FE-A7C6-031E40A99A8C}" type="presParOf" srcId="{4523584A-328B-4282-B18C-F333AA179202}" destId="{10CC5BAC-DE3F-4317-808A-5EE2700D0564}" srcOrd="1" destOrd="0" presId="urn:microsoft.com/office/officeart/2005/8/layout/hProcess9"/>
    <dgm:cxn modelId="{CA5213D9-6CEE-456B-A6A2-8FB8B1914F2E}" type="presParOf" srcId="{10CC5BAC-DE3F-4317-808A-5EE2700D0564}" destId="{1356C411-9B9B-4612-AD71-044721EB1B20}"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DA0DEF-483D-4051-B07D-7C091FD1ADA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D4578079-68AB-4483-A6BA-83D2D8812916}">
      <dgm:prSet/>
      <dgm:spPr/>
      <dgm:t>
        <a:bodyPr/>
        <a:lstStyle/>
        <a:p>
          <a:pPr rtl="0"/>
          <a:r>
            <a:rPr lang="en-US" b="1" dirty="0"/>
            <a:t>Inkjet Printer</a:t>
          </a:r>
          <a:endParaRPr lang="en-US" dirty="0"/>
        </a:p>
      </dgm:t>
    </dgm:pt>
    <dgm:pt modelId="{26750547-22D7-41B0-912A-46D58BD3B8DA}" type="parTrans" cxnId="{BCE6B332-0E0D-497F-A735-061126E9D791}">
      <dgm:prSet/>
      <dgm:spPr/>
      <dgm:t>
        <a:bodyPr/>
        <a:lstStyle/>
        <a:p>
          <a:endParaRPr lang="en-US"/>
        </a:p>
      </dgm:t>
    </dgm:pt>
    <dgm:pt modelId="{32AA29E0-A90D-4FB7-90AF-FBBE82CCE6CF}" type="sibTrans" cxnId="{BCE6B332-0E0D-497F-A735-061126E9D791}">
      <dgm:prSet/>
      <dgm:spPr/>
      <dgm:t>
        <a:bodyPr/>
        <a:lstStyle/>
        <a:p>
          <a:endParaRPr lang="en-US"/>
        </a:p>
      </dgm:t>
    </dgm:pt>
    <dgm:pt modelId="{6A76E99E-7302-4DD6-86B9-365242F44A10}" type="pres">
      <dgm:prSet presAssocID="{96DA0DEF-483D-4051-B07D-7C091FD1ADA8}" presName="CompostProcess" presStyleCnt="0">
        <dgm:presLayoutVars>
          <dgm:dir/>
          <dgm:resizeHandles val="exact"/>
        </dgm:presLayoutVars>
      </dgm:prSet>
      <dgm:spPr/>
    </dgm:pt>
    <dgm:pt modelId="{558976CF-8037-4E23-8422-398DC55950D5}" type="pres">
      <dgm:prSet presAssocID="{96DA0DEF-483D-4051-B07D-7C091FD1ADA8}" presName="arrow" presStyleLbl="bgShp" presStyleIdx="0" presStyleCnt="1" custScaleX="117647"/>
      <dgm:spPr/>
    </dgm:pt>
    <dgm:pt modelId="{23F7E9B2-C003-4089-AEE8-D7DC2E4FE4D9}" type="pres">
      <dgm:prSet presAssocID="{96DA0DEF-483D-4051-B07D-7C091FD1ADA8}" presName="linearProcess" presStyleCnt="0"/>
      <dgm:spPr/>
    </dgm:pt>
    <dgm:pt modelId="{1B08937E-5824-4094-965C-C8E5A1C0E449}" type="pres">
      <dgm:prSet presAssocID="{D4578079-68AB-4483-A6BA-83D2D8812916}" presName="textNode" presStyleLbl="node1" presStyleIdx="0" presStyleCnt="1" custScaleY="250000">
        <dgm:presLayoutVars>
          <dgm:bulletEnabled val="1"/>
        </dgm:presLayoutVars>
      </dgm:prSet>
      <dgm:spPr/>
    </dgm:pt>
  </dgm:ptLst>
  <dgm:cxnLst>
    <dgm:cxn modelId="{FAF79E08-9A09-4BC7-9D05-67E9E8CD1A51}" type="presOf" srcId="{96DA0DEF-483D-4051-B07D-7C091FD1ADA8}" destId="{6A76E99E-7302-4DD6-86B9-365242F44A10}" srcOrd="0" destOrd="0" presId="urn:microsoft.com/office/officeart/2005/8/layout/hProcess9"/>
    <dgm:cxn modelId="{BCE6B332-0E0D-497F-A735-061126E9D791}" srcId="{96DA0DEF-483D-4051-B07D-7C091FD1ADA8}" destId="{D4578079-68AB-4483-A6BA-83D2D8812916}" srcOrd="0" destOrd="0" parTransId="{26750547-22D7-41B0-912A-46D58BD3B8DA}" sibTransId="{32AA29E0-A90D-4FB7-90AF-FBBE82CCE6CF}"/>
    <dgm:cxn modelId="{64E9FFFF-46C3-4557-80C1-517664DDE54B}" type="presOf" srcId="{D4578079-68AB-4483-A6BA-83D2D8812916}" destId="{1B08937E-5824-4094-965C-C8E5A1C0E449}" srcOrd="0" destOrd="0" presId="urn:microsoft.com/office/officeart/2005/8/layout/hProcess9"/>
    <dgm:cxn modelId="{63679F36-4AB2-42ED-A7B1-3283DFAC3A75}" type="presParOf" srcId="{6A76E99E-7302-4DD6-86B9-365242F44A10}" destId="{558976CF-8037-4E23-8422-398DC55950D5}" srcOrd="0" destOrd="0" presId="urn:microsoft.com/office/officeart/2005/8/layout/hProcess9"/>
    <dgm:cxn modelId="{0C86F961-BE5A-4541-9AAA-64230F32E329}" type="presParOf" srcId="{6A76E99E-7302-4DD6-86B9-365242F44A10}" destId="{23F7E9B2-C003-4089-AEE8-D7DC2E4FE4D9}" srcOrd="1" destOrd="0" presId="urn:microsoft.com/office/officeart/2005/8/layout/hProcess9"/>
    <dgm:cxn modelId="{8903FEAE-1905-48DC-BF3A-EDF8135F3CC2}" type="presParOf" srcId="{23F7E9B2-C003-4089-AEE8-D7DC2E4FE4D9}" destId="{1B08937E-5824-4094-965C-C8E5A1C0E449}" srcOrd="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540F3-ED77-4415-B147-E201A9B21727}">
      <dsp:nvSpPr>
        <dsp:cNvPr id="0" name=""/>
        <dsp:cNvSpPr/>
      </dsp:nvSpPr>
      <dsp:spPr>
        <a:xfrm>
          <a:off x="0" y="0"/>
          <a:ext cx="1767279" cy="64633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68E5D4-C9D4-4117-86CE-3489B6E5244A}">
      <dsp:nvSpPr>
        <dsp:cNvPr id="0" name=""/>
        <dsp:cNvSpPr/>
      </dsp:nvSpPr>
      <dsp:spPr>
        <a:xfrm>
          <a:off x="0" y="0"/>
          <a:ext cx="1728620" cy="6463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t>Digital Camera</a:t>
          </a:r>
        </a:p>
      </dsp:txBody>
      <dsp:txXfrm>
        <a:off x="31551" y="31551"/>
        <a:ext cx="1665518" cy="583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48355-46E8-43B3-8FDD-6D6B078050B8}">
      <dsp:nvSpPr>
        <dsp:cNvPr id="0" name=""/>
        <dsp:cNvSpPr/>
      </dsp:nvSpPr>
      <dsp:spPr>
        <a:xfrm>
          <a:off x="0" y="0"/>
          <a:ext cx="1957430" cy="3693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56C411-9B9B-4612-AD71-044721EB1B20}">
      <dsp:nvSpPr>
        <dsp:cNvPr id="0" name=""/>
        <dsp:cNvSpPr/>
      </dsp:nvSpPr>
      <dsp:spPr>
        <a:xfrm>
          <a:off x="322396" y="0"/>
          <a:ext cx="1272330" cy="3693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dirty="0"/>
            <a:t>Laser Printer</a:t>
          </a:r>
        </a:p>
      </dsp:txBody>
      <dsp:txXfrm>
        <a:off x="340425" y="18029"/>
        <a:ext cx="1236272" cy="3332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976CF-8037-4E23-8422-398DC55950D5}">
      <dsp:nvSpPr>
        <dsp:cNvPr id="0" name=""/>
        <dsp:cNvSpPr/>
      </dsp:nvSpPr>
      <dsp:spPr>
        <a:xfrm>
          <a:off x="0" y="0"/>
          <a:ext cx="1711352" cy="64633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8937E-5824-4094-965C-C8E5A1C0E449}">
      <dsp:nvSpPr>
        <dsp:cNvPr id="0" name=""/>
        <dsp:cNvSpPr/>
      </dsp:nvSpPr>
      <dsp:spPr>
        <a:xfrm>
          <a:off x="18717" y="0"/>
          <a:ext cx="1673917" cy="6463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1" kern="1200" dirty="0"/>
            <a:t>Inkjet Printer</a:t>
          </a:r>
          <a:endParaRPr lang="en-US" sz="2100" kern="1200" dirty="0"/>
        </a:p>
      </dsp:txBody>
      <dsp:txXfrm>
        <a:off x="50268" y="31551"/>
        <a:ext cx="1610815" cy="58322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070AC-2B69-4C67-A9A1-73BED6DF5D79}" type="datetimeFigureOut">
              <a:rPr lang="en-US" smtClean="0"/>
              <a:t>10/27/2021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AFA81-2894-4AD8-8FA0-79B0042EEE6A}" type="slidenum">
              <a:rPr lang="en-US" smtClean="0"/>
              <a:t>‹#›</a:t>
            </a:fld>
            <a:endParaRPr lang="en-US" dirty="0"/>
          </a:p>
        </p:txBody>
      </p:sp>
    </p:spTree>
    <p:extLst>
      <p:ext uri="{BB962C8B-B14F-4D97-AF65-F5344CB8AC3E}">
        <p14:creationId xmlns:p14="http://schemas.microsoft.com/office/powerpoint/2010/main" val="27515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t>1</a:t>
            </a:fld>
            <a:endParaRPr lang="en-US" dirty="0"/>
          </a:p>
        </p:txBody>
      </p:sp>
    </p:spTree>
    <p:extLst>
      <p:ext uri="{BB962C8B-B14F-4D97-AF65-F5344CB8AC3E}">
        <p14:creationId xmlns:p14="http://schemas.microsoft.com/office/powerpoint/2010/main" val="21907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756227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1671" y="0"/>
            <a:ext cx="9440329" cy="6492240"/>
          </a:xfrm>
          <a:prstGeom prst="rect">
            <a:avLst/>
          </a:prstGeom>
        </p:spPr>
      </p:pic>
      <p:sp>
        <p:nvSpPr>
          <p:cNvPr id="4" name="Date Placeholder 3"/>
          <p:cNvSpPr>
            <a:spLocks noGrp="1"/>
          </p:cNvSpPr>
          <p:nvPr>
            <p:ph type="dt" sz="half" idx="10"/>
          </p:nvPr>
        </p:nvSpPr>
        <p:spPr>
          <a:xfrm>
            <a:off x="5141625" y="6200662"/>
            <a:ext cx="1908751" cy="274320"/>
          </a:xfrm>
        </p:spPr>
        <p:txBody>
          <a:bodyPr/>
          <a:lstStyle>
            <a:lvl1pPr>
              <a:defRPr>
                <a:solidFill>
                  <a:schemeClr val="tx1"/>
                </a:solidFill>
              </a:defRPr>
            </a:lvl1pPr>
          </a:lstStyle>
          <a:p>
            <a:fld id="{F7566273-D631-43B1-86C1-B61A4D1BB2F7}" type="datetime1">
              <a:rPr lang="en-US" smtClean="0">
                <a:solidFill>
                  <a:prstClr val="white"/>
                </a:solidFill>
              </a:rPr>
              <a:t>10/27/2021</a:t>
            </a:fld>
            <a:endParaRPr lang="en-US" dirty="0">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tx1"/>
                </a:solidFill>
              </a:defRPr>
            </a:lvl1pPr>
          </a:lstStyle>
          <a:p>
            <a:r>
              <a:rPr lang="en-US" dirty="0">
                <a:solidFill>
                  <a:prstClr val="white"/>
                </a:solidFill>
              </a:rPr>
              <a:t>Footer text goes here</a:t>
            </a: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tx1"/>
                </a:solidFill>
              </a:defRPr>
            </a:lvl1pPr>
          </a:lstStyle>
          <a:p>
            <a:fld id="{27C98126-00D4-4536-8967-EB49841E9AA8}" type="slidenum">
              <a:rPr lang="en-US" smtClean="0">
                <a:solidFill>
                  <a:prstClr val="white"/>
                </a:solidFill>
              </a:rPr>
              <a:pPr/>
              <a:t>‹#›</a:t>
            </a:fld>
            <a:endParaRPr lang="en-US" dirty="0">
              <a:solidFill>
                <a:prstClr val="white"/>
              </a:solidFill>
            </a:endParaRPr>
          </a:p>
        </p:txBody>
      </p:sp>
      <p:sp>
        <p:nvSpPr>
          <p:cNvPr id="12" name="Rectangle 11"/>
          <p:cNvSpPr/>
          <p:nvPr userDrawn="1"/>
        </p:nvSpPr>
        <p:spPr>
          <a:xfrm>
            <a:off x="0" y="6492240"/>
            <a:ext cx="12192000" cy="365760"/>
          </a:xfrm>
          <a:prstGeom prst="rect">
            <a:avLst/>
          </a:prstGeom>
          <a:solidFill>
            <a:schemeClr val="accent4">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cs typeface="Arial" pitchFamily="34" charset="0"/>
              </a:rPr>
              <a:t>© 2015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2" name="Title 1"/>
          <p:cNvSpPr>
            <a:spLocks noGrp="1"/>
          </p:cNvSpPr>
          <p:nvPr userDrawn="1">
            <p:ph type="ctrTitle"/>
          </p:nvPr>
        </p:nvSpPr>
        <p:spPr>
          <a:xfrm>
            <a:off x="-1" y="0"/>
            <a:ext cx="5580530" cy="5833241"/>
          </a:xfrm>
          <a:prstGeom prst="round2DiagRect">
            <a:avLst/>
          </a:prstGeom>
          <a:solidFill>
            <a:schemeClr val="bg1"/>
          </a:solidFill>
        </p:spPr>
        <p:txBody>
          <a:bodyPr>
            <a:noAutofit/>
            <a:scene3d>
              <a:camera prst="orthographicFront"/>
              <a:lightRig rig="soft" dir="t">
                <a:rot lat="0" lon="0" rev="10800000"/>
              </a:lightRig>
            </a:scene3d>
            <a:sp3d>
              <a:bevelT w="27940" h="12700"/>
              <a:contourClr>
                <a:srgbClr val="DDDDDD"/>
              </a:contourClr>
            </a:sp3d>
          </a:bodyPr>
          <a:lstStyle>
            <a:lvl1pPr algn="l">
              <a:defRPr sz="5400" b="1" cap="none" spc="-150">
                <a:ln w="11430"/>
                <a:solidFill>
                  <a:srgbClr val="F8F8F8"/>
                </a:solidFill>
                <a:effectLst/>
              </a:defRPr>
            </a:lvl1pPr>
          </a:lstStyle>
          <a:p>
            <a:r>
              <a:rPr lang="en-US" dirty="0"/>
              <a:t>Click to edit Master title style</a:t>
            </a:r>
          </a:p>
        </p:txBody>
      </p:sp>
      <p:sp>
        <p:nvSpPr>
          <p:cNvPr id="3" name="Subtitle 2"/>
          <p:cNvSpPr>
            <a:spLocks noGrp="1"/>
          </p:cNvSpPr>
          <p:nvPr userDrawn="1">
            <p:ph type="subTitle" idx="1" hasCustomPrompt="1"/>
          </p:nvPr>
        </p:nvSpPr>
        <p:spPr>
          <a:xfrm>
            <a:off x="260416" y="5540990"/>
            <a:ext cx="2479040" cy="960342"/>
          </a:xfrm>
          <a:prstGeom prst="rect">
            <a:avLst/>
          </a:prstGeom>
          <a:noFill/>
          <a:ln>
            <a:noFill/>
          </a:ln>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marL="0" indent="0">
              <a:defRPr lang="en-US" sz="2800" b="1" cap="none" spc="-150" baseline="0" dirty="0">
                <a:ln w="11430"/>
                <a:solidFill>
                  <a:srgbClr val="F8F8F8"/>
                </a:solidFill>
                <a:effectLst>
                  <a:outerShdw blurRad="25400" algn="tl" rotWithShape="0">
                    <a:srgbClr val="000000">
                      <a:alpha val="43000"/>
                    </a:srgbClr>
                  </a:outerShdw>
                </a:effectLst>
                <a:latin typeface="+mj-lt"/>
                <a:ea typeface="+mj-ea"/>
                <a:cs typeface="+mj-cs"/>
              </a:defRPr>
            </a:lvl1pPr>
          </a:lstStyle>
          <a:p>
            <a:pPr lvl="0">
              <a:spcBef>
                <a:spcPct val="0"/>
              </a:spcBef>
              <a:buNone/>
            </a:pPr>
            <a:r>
              <a:rPr lang="en-US" dirty="0"/>
              <a:t>Click to edit subtitle </a:t>
            </a:r>
          </a:p>
        </p:txBody>
      </p:sp>
    </p:spTree>
    <p:extLst>
      <p:ext uri="{BB962C8B-B14F-4D97-AF65-F5344CB8AC3E}">
        <p14:creationId xmlns:p14="http://schemas.microsoft.com/office/powerpoint/2010/main" val="956089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solidFill>
            <a:schemeClr val="accent4"/>
          </a:solidFill>
          <a:effectLst>
            <a:outerShdw blurRad="50800" dist="38100" dir="2700000" algn="tl" rotWithShape="0">
              <a:prstClr val="black">
                <a:alpha val="40000"/>
              </a:prstClr>
            </a:outerShdw>
          </a:effectLst>
        </p:spPr>
        <p:txBody>
          <a:bodyPr/>
          <a:lstStyle>
            <a:lvl1pPr>
              <a:defRPr sz="4400" baseline="0">
                <a:solidFill>
                  <a:schemeClr val="accent3">
                    <a:lumMod val="75000"/>
                  </a:schemeClr>
                </a:solidFill>
              </a:defRPr>
            </a:lvl1pPr>
          </a:lstStyle>
          <a:p>
            <a:r>
              <a:rPr lang="en-US" dirty="0"/>
              <a:t>Click to enter quotation text.</a:t>
            </a:r>
          </a:p>
        </p:txBody>
      </p:sp>
      <p:sp>
        <p:nvSpPr>
          <p:cNvPr id="4" name="Date Placeholder 3"/>
          <p:cNvSpPr>
            <a:spLocks noGrp="1"/>
          </p:cNvSpPr>
          <p:nvPr>
            <p:ph type="dt" sz="half" idx="10"/>
          </p:nvPr>
        </p:nvSpPr>
        <p:spPr/>
        <p:txBody>
          <a:bodyPr/>
          <a:lstStyle/>
          <a:p>
            <a:fld id="{3E9E8D10-BEF8-4B24-A405-20865B02A8E5}" type="datetime1">
              <a:rPr lang="en-US" smtClean="0">
                <a:solidFill>
                  <a:prstClr val="black">
                    <a:alpha val="60000"/>
                  </a:prstClr>
                </a:solidFill>
              </a:rPr>
              <a:t>10/27/2021</a:t>
            </a:fld>
            <a:endParaRPr lang="en-US" dirty="0">
              <a:solidFill>
                <a:prstClr val="black">
                  <a:alpha val="60000"/>
                </a:prstClr>
              </a:solidFill>
            </a:endParaRPr>
          </a:p>
        </p:txBody>
      </p:sp>
      <p:sp>
        <p:nvSpPr>
          <p:cNvPr id="5" name="Footer Placeholder 4"/>
          <p:cNvSpPr>
            <a:spLocks noGrp="1"/>
          </p:cNvSpPr>
          <p:nvPr>
            <p:ph type="ftr" sz="quarter" idx="11"/>
          </p:nvPr>
        </p:nvSpPr>
        <p:spPr/>
        <p:txBody>
          <a:bodyPr/>
          <a:lstStyle/>
          <a:p>
            <a:r>
              <a:rPr lang="en-US" dirty="0">
                <a:solidFill>
                  <a:prstClr val="black">
                    <a:alpha val="60000"/>
                  </a:prstClr>
                </a:solidFill>
              </a:rPr>
              <a:t>Footer text goes here</a:t>
            </a: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dirty="0">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chemeClr val="accent2"/>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chemeClr val="accent2"/>
                </a:solidFill>
              </a:rPr>
              <a:t>”</a:t>
            </a:r>
          </a:p>
        </p:txBody>
      </p:sp>
    </p:spTree>
    <p:extLst>
      <p:ext uri="{BB962C8B-B14F-4D97-AF65-F5344CB8AC3E}">
        <p14:creationId xmlns:p14="http://schemas.microsoft.com/office/powerpoint/2010/main" val="370873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vl1pPr>
          </a:lstStyle>
          <a:p>
            <a:pPr lvl="0"/>
            <a:r>
              <a:rPr lang="en-US" dirty="0"/>
              <a:t>Click to edit Master title style  </a:t>
            </a:r>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F6256D38-0405-4CE4-A2A4-B1F49A27DF9C}" type="datetime1">
              <a:rPr lang="en-US" smtClean="0"/>
              <a:t>10/27/2021</a:t>
            </a:fld>
            <a:endParaRPr lang="en-US" dirty="0"/>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8634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10831103" y="5262093"/>
            <a:ext cx="1360897" cy="13287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586854" cy="2415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8280679" y="0"/>
            <a:ext cx="3911321" cy="2415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50573" y="0"/>
            <a:ext cx="8348095" cy="6585584"/>
          </a:xfrm>
          <a:prstGeom prst="rect">
            <a:avLst/>
          </a:prstGeom>
        </p:spPr>
      </p:pic>
      <p:sp>
        <p:nvSpPr>
          <p:cNvPr id="14" name="Round Diagonal Corner Rectangle 13"/>
          <p:cNvSpPr/>
          <p:nvPr userDrawn="1"/>
        </p:nvSpPr>
        <p:spPr>
          <a:xfrm>
            <a:off x="3330054" y="1978214"/>
            <a:ext cx="8861946" cy="4612851"/>
          </a:xfrm>
          <a:prstGeom prst="round2Diag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2" name="Title 1"/>
          <p:cNvSpPr>
            <a:spLocks noGrp="1"/>
          </p:cNvSpPr>
          <p:nvPr>
            <p:ph type="title" hasCustomPrompt="1"/>
          </p:nvPr>
        </p:nvSpPr>
        <p:spPr>
          <a:xfrm>
            <a:off x="3657600" y="2303946"/>
            <a:ext cx="8423564" cy="1819155"/>
          </a:xfrm>
        </p:spPr>
        <p:txBody>
          <a:bodyPr vert="horz" lIns="91440" tIns="45720" rIns="91440" bIns="45720" rtlCol="0" anchor="b">
            <a:noAutofit/>
          </a:bodyPr>
          <a:lstStyle>
            <a:lvl1pPr>
              <a:defRPr lang="en-US" sz="5400" dirty="0">
                <a:solidFill>
                  <a:schemeClr val="bg1"/>
                </a:solidFill>
              </a:defRPr>
            </a:lvl1pPr>
          </a:lstStyle>
          <a:p>
            <a:pPr lvl="0"/>
            <a:r>
              <a:rPr lang="en-US" dirty="0"/>
              <a:t>Click to Edit Title</a:t>
            </a:r>
          </a:p>
        </p:txBody>
      </p:sp>
      <p:sp>
        <p:nvSpPr>
          <p:cNvPr id="3" name="Text Placeholder 2"/>
          <p:cNvSpPr>
            <a:spLocks noGrp="1"/>
          </p:cNvSpPr>
          <p:nvPr>
            <p:ph type="body" idx="1"/>
          </p:nvPr>
        </p:nvSpPr>
        <p:spPr>
          <a:xfrm>
            <a:off x="3646139" y="4606224"/>
            <a:ext cx="7323917" cy="642422"/>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mj-lt"/>
                <a:ea typeface="+mj-ea"/>
                <a:cs typeface="+mj-cs"/>
              </a:defRPr>
            </a:lvl1pPr>
          </a:lstStyle>
          <a:p>
            <a:pPr lvl="0">
              <a:spcBef>
                <a:spcPct val="0"/>
              </a:spcBef>
            </a:pPr>
            <a:r>
              <a:rPr lang="en-US" dirty="0"/>
              <a:t>Click to 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defRPr>
            </a:lvl1pPr>
          </a:lstStyle>
          <a:p>
            <a:fld id="{27C98126-00D4-4536-8967-EB49841E9AA8}" type="slidenum">
              <a:rPr lang="en-US" smtClean="0">
                <a:solidFill>
                  <a:prstClr val="white"/>
                </a:solidFill>
              </a:rPr>
              <a:pPr/>
              <a:t>‹#›</a:t>
            </a:fld>
            <a:endParaRPr lang="en-US" dirty="0">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134DB0C4-BD5D-49AD-AEE6-079F63B18A1A}" type="datetime1">
              <a:rPr lang="en-US" smtClean="0">
                <a:solidFill>
                  <a:prstClr val="white"/>
                </a:solidFill>
              </a:rPr>
              <a:t>10/27/2021</a:t>
            </a:fld>
            <a:endParaRPr lang="en-US" dirty="0">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dirty="0">
                <a:solidFill>
                  <a:prstClr val="white"/>
                </a:solidFill>
              </a:rPr>
              <a:t>Footer text goes here</a:t>
            </a:r>
          </a:p>
        </p:txBody>
      </p:sp>
    </p:spTree>
    <p:extLst>
      <p:ext uri="{BB962C8B-B14F-4D97-AF65-F5344CB8AC3E}">
        <p14:creationId xmlns:p14="http://schemas.microsoft.com/office/powerpoint/2010/main" val="3070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p>
            <a:r>
              <a:rPr lang="en-US"/>
              <a:t>Click to edit Master title style</a:t>
            </a:r>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33742F2-6D99-486D-8848-CD9D61A3147F}" type="datetime1">
              <a:rPr lang="en-US" smtClean="0"/>
              <a:t>10/27/2021</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313245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632301" y="1836055"/>
            <a:ext cx="4846320" cy="639762"/>
          </a:xfrm>
          <a:prstGeom prst="rect">
            <a:avLst/>
          </a:prstGeom>
          <a:solidFill>
            <a:schemeClr val="accent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accent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1FF48EFD-E125-49CB-A514-2A51628F9FEC}" type="datetime1">
              <a:rPr lang="en-US" smtClean="0"/>
              <a:t>10/27/2021</a:t>
            </a:fld>
            <a:endParaRPr lang="en-US" dirty="0"/>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141049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vl1pPr>
          </a:lstStyle>
          <a:p>
            <a:pPr lvl="0"/>
            <a:r>
              <a:rPr lang="en-US"/>
              <a:t>Click to edit Master title style</a:t>
            </a:r>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01B7A4E9-8F28-416E-AB9B-6B37F91A72C0}" type="datetime1">
              <a:rPr lang="en-US" smtClean="0"/>
              <a:t>10/27/2021</a:t>
            </a:fld>
            <a:endParaRPr lang="en-US" dirty="0"/>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65451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D424CD5-80D2-4112-9AE5-01B02260C8E8}" type="datetime1">
              <a:rPr lang="en-US" smtClean="0"/>
              <a:t>10/27/2021</a:t>
            </a:fld>
            <a:endParaRPr lang="en-US" dirty="0"/>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259364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2491" y="1447800"/>
            <a:ext cx="9939931" cy="1447800"/>
          </a:xfrm>
        </p:spPr>
        <p:txBody>
          <a:bodyPr anchor="b"/>
          <a:lstStyle>
            <a:lvl1pPr algn="l">
              <a:defRPr sz="4400" b="1">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DDA6ECE4-C18C-4628-9F42-120CDEDA8D7D}" type="datetime1">
              <a:rPr lang="en-US" smtClean="0">
                <a:solidFill>
                  <a:prstClr val="black">
                    <a:alpha val="60000"/>
                  </a:prstClr>
                </a:solidFill>
              </a:rPr>
              <a:t>10/27/2021</a:t>
            </a:fld>
            <a:endParaRPr lang="en-US" dirty="0">
              <a:solidFill>
                <a:prstClr val="black">
                  <a:alpha val="60000"/>
                </a:prstClr>
              </a:solidFill>
            </a:endParaRPr>
          </a:p>
        </p:txBody>
      </p:sp>
      <p:sp>
        <p:nvSpPr>
          <p:cNvPr id="5" name="Footer Placeholder 5"/>
          <p:cNvSpPr>
            <a:spLocks noGrp="1"/>
          </p:cNvSpPr>
          <p:nvPr>
            <p:ph type="ftr" sz="quarter" idx="11"/>
          </p:nvPr>
        </p:nvSpPr>
        <p:spPr/>
        <p:txBody>
          <a:bodyPr/>
          <a:lstStyle/>
          <a:p>
            <a:r>
              <a:rPr lang="en-US" dirty="0">
                <a:solidFill>
                  <a:prstClr val="black">
                    <a:alpha val="60000"/>
                  </a:prstClr>
                </a:solidFill>
              </a:rPr>
              <a:t>Footer text goes here</a:t>
            </a: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79101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574808"/>
          </a:xfrm>
        </p:spPr>
        <p:txBody>
          <a:bodyPr anchor="b">
            <a:normAutofit/>
          </a:bodyPr>
          <a:lstStyle>
            <a:lvl1pPr algn="l">
              <a:defRPr sz="4400" b="1">
                <a:solidFill>
                  <a:schemeClr val="accent2"/>
                </a:solidFill>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011B5-C6A9-4901-AE25-FD1E35ACE627}" type="datetime1">
              <a:rPr lang="en-US" smtClean="0">
                <a:solidFill>
                  <a:prstClr val="black">
                    <a:alpha val="60000"/>
                  </a:prstClr>
                </a:solidFill>
              </a:rPr>
              <a:t>10/27/2021</a:t>
            </a:fld>
            <a:endParaRPr lang="en-US" dirty="0">
              <a:solidFill>
                <a:prstClr val="black">
                  <a:alpha val="60000"/>
                </a:prstClr>
              </a:solidFill>
            </a:endParaRPr>
          </a:p>
        </p:txBody>
      </p:sp>
      <p:sp>
        <p:nvSpPr>
          <p:cNvPr id="6" name="Footer Placeholder 5"/>
          <p:cNvSpPr>
            <a:spLocks noGrp="1"/>
          </p:cNvSpPr>
          <p:nvPr>
            <p:ph type="ftr" sz="quarter" idx="11"/>
          </p:nvPr>
        </p:nvSpPr>
        <p:spPr/>
        <p:txBody>
          <a:bodyPr/>
          <a:lstStyle/>
          <a:p>
            <a:r>
              <a:rPr lang="en-US" dirty="0">
                <a:solidFill>
                  <a:prstClr val="black">
                    <a:alpha val="60000"/>
                  </a:prstClr>
                </a:solidFill>
              </a:rPr>
              <a:t>Footer text goes here</a:t>
            </a: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53670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304800" y="1188563"/>
            <a:ext cx="11887200" cy="274320"/>
          </a:xfrm>
          <a:prstGeom prst="rect">
            <a:avLst/>
          </a:prstGeom>
          <a:solidFill>
            <a:schemeClr val="accent3">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0" y="-157"/>
            <a:ext cx="12192000" cy="11887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prstClr val="white"/>
              </a:solidFill>
              <a:effectLst/>
            </a:endParaRPr>
          </a:p>
        </p:txBody>
      </p:sp>
      <p:sp>
        <p:nvSpPr>
          <p:cNvPr id="9" name="Rectangle 8"/>
          <p:cNvSpPr/>
          <p:nvPr/>
        </p:nvSpPr>
        <p:spPr>
          <a:xfrm rot="16200000">
            <a:off x="-3200399" y="3200400"/>
            <a:ext cx="6858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aseline="0" dirty="0">
                <a:solidFill>
                  <a:prstClr val="white"/>
                </a:solidFill>
              </a:rPr>
              <a:t>      Using </a:t>
            </a:r>
            <a:r>
              <a:rPr lang="en-US" sz="1800" dirty="0">
                <a:solidFill>
                  <a:prstClr val="white"/>
                </a:solidFill>
              </a:rPr>
              <a:t>Information Technology, 11e</a:t>
            </a: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7" name="Rectangle 6"/>
          <p:cNvSpPr/>
          <p:nvPr/>
        </p:nvSpPr>
        <p:spPr>
          <a:xfrm>
            <a:off x="0" y="6583680"/>
            <a:ext cx="12192000" cy="274320"/>
          </a:xfrm>
          <a:prstGeom prst="rect">
            <a:avLst/>
          </a:prstGeom>
          <a:solidFill>
            <a:schemeClr val="accent4">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cs typeface="Arial" pitchFamily="34" charset="0"/>
              </a:rPr>
              <a:t>© 2015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defRPr>
            </a:lvl1pPr>
          </a:lstStyle>
          <a:p>
            <a:fld id="{74F60C60-2E1F-45C2-9272-67C39C48D034}" type="datetime1">
              <a:rPr lang="en-US" smtClean="0"/>
              <a:t>10/27/2021</a:t>
            </a:fld>
            <a:endParaRPr lang="en-US" dirty="0"/>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1518163" y="0"/>
            <a:ext cx="10673837" cy="1188720"/>
          </a:xfrm>
          <a:prstGeom prst="rect">
            <a:avLst/>
          </a:prstGeom>
        </p:spPr>
        <p:txBody>
          <a:bodyPr vert="horz" lIns="91440" tIns="45720" rIns="91440" bIns="45720" rtlCol="0" anchor="ctr">
            <a:normAutofit/>
          </a:bodyPr>
          <a:lstStyle/>
          <a:p>
            <a:pPr lvl="0"/>
            <a:r>
              <a:rPr lang="en-US" dirty="0"/>
              <a:t>Click to edit Master title </a:t>
            </a:r>
            <a:br>
              <a:rPr lang="en-US" dirty="0"/>
            </a:br>
            <a:r>
              <a:rPr lang="en-US" dirty="0"/>
              <a:t>style</a:t>
            </a:r>
          </a:p>
        </p:txBody>
      </p:sp>
      <p:cxnSp>
        <p:nvCxnSpPr>
          <p:cNvPr id="27" name="Straight Connector 26"/>
          <p:cNvCxnSpPr/>
          <p:nvPr userDrawn="1"/>
        </p:nvCxnSpPr>
        <p:spPr>
          <a:xfrm flipH="1">
            <a:off x="11768888"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H="1">
            <a:off x="11419060"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H="1">
            <a:off x="11069232"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10719404"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10369576"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1004456"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654628"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12174" y="4575"/>
            <a:ext cx="287482" cy="127885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08622" y="268221"/>
            <a:ext cx="1306760" cy="1306404"/>
          </a:xfrm>
          <a:prstGeom prst="ellipse">
            <a:avLst/>
          </a:prstGeom>
          <a:ln w="57150" cap="rnd">
            <a:solidFill>
              <a:schemeClr val="accent5"/>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a:extrusionClr>
              <a:srgbClr val="000000"/>
            </a:extrusionClr>
          </a:sp3d>
        </p:spPr>
      </p:pic>
    </p:spTree>
    <p:extLst>
      <p:ext uri="{BB962C8B-B14F-4D97-AF65-F5344CB8AC3E}">
        <p14:creationId xmlns:p14="http://schemas.microsoft.com/office/powerpoint/2010/main" val="2227213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accent3">
              <a:lumMod val="50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800" b="0" kern="1200" dirty="0" smtClean="0">
          <a:solidFill>
            <a:schemeClr val="tx1"/>
          </a:solidFill>
          <a:latin typeface="+mn-lt"/>
          <a:ea typeface="+mn-ea"/>
          <a:cs typeface="+mn-cs"/>
        </a:defRPr>
      </a:lvl1pPr>
      <a:lvl2pPr marL="742950" indent="-28575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400" kern="1200" dirty="0" smtClean="0">
          <a:solidFill>
            <a:schemeClr val="tx1"/>
          </a:solidFill>
          <a:latin typeface="+mn-lt"/>
          <a:ea typeface="+mn-ea"/>
          <a:cs typeface="+mn-cs"/>
        </a:defRPr>
      </a:lvl2pPr>
      <a:lvl3pPr marL="11430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000" kern="1200" dirty="0" smtClean="0">
          <a:solidFill>
            <a:schemeClr val="tx1"/>
          </a:solidFill>
          <a:latin typeface="+mn-lt"/>
          <a:ea typeface="+mn-ea"/>
          <a:cs typeface="+mn-cs"/>
        </a:defRPr>
      </a:lvl3pPr>
      <a:lvl4pPr marL="16002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4pPr>
      <a:lvl5pPr marL="20574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6.jpeg"/><Relationship Id="rId7" Type="http://schemas.openxmlformats.org/officeDocument/2006/relationships/diagramColors" Target="../diagrams/colors3.xml"/><Relationship Id="rId2" Type="http://schemas.openxmlformats.org/officeDocument/2006/relationships/image" Target="../media/image105.jpe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45.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gif"/><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7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8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buNone/>
            </a:pPr>
            <a:r>
              <a:rPr lang="en-US" dirty="0"/>
              <a:t>Chapter  </a:t>
            </a:r>
            <a:r>
              <a:rPr lang="en-US" sz="3200" dirty="0"/>
              <a:t>4</a:t>
            </a:r>
          </a:p>
        </p:txBody>
      </p:sp>
      <p:sp>
        <p:nvSpPr>
          <p:cNvPr id="2" name="Title 1"/>
          <p:cNvSpPr>
            <a:spLocks noGrp="1"/>
          </p:cNvSpPr>
          <p:nvPr>
            <p:ph type="ctrTitle"/>
          </p:nvPr>
        </p:nvSpPr>
        <p:spPr/>
        <p:txBody>
          <a:bodyPr/>
          <a:lstStyle/>
          <a:p>
            <a:r>
              <a:rPr lang="en-US" dirty="0"/>
              <a:t>Hardware: </a:t>
            </a:r>
            <a:r>
              <a:rPr lang="en-US" sz="4800" dirty="0"/>
              <a:t>The CPU &amp; Storage</a:t>
            </a:r>
          </a:p>
        </p:txBody>
      </p:sp>
      <p:sp>
        <p:nvSpPr>
          <p:cNvPr id="4" name="TextBox 3"/>
          <p:cNvSpPr txBox="1"/>
          <p:nvPr/>
        </p:nvSpPr>
        <p:spPr>
          <a:xfrm>
            <a:off x="11230186" y="5456278"/>
            <a:ext cx="787395" cy="1323439"/>
          </a:xfrm>
          <a:prstGeom prst="rect">
            <a:avLst/>
          </a:prstGeom>
          <a:noFill/>
        </p:spPr>
        <p:txBody>
          <a:bodyPr wrap="none" rtlCol="0">
            <a:spAutoFit/>
          </a:bodyPr>
          <a:lstStyle/>
          <a:p>
            <a:r>
              <a:rPr lang="en-US" sz="8000" b="1" dirty="0">
                <a:solidFill>
                  <a:schemeClr val="accent5"/>
                </a:solidFill>
              </a:rPr>
              <a:t>4</a:t>
            </a:r>
          </a:p>
        </p:txBody>
      </p:sp>
    </p:spTree>
    <p:extLst>
      <p:ext uri="{BB962C8B-B14F-4D97-AF65-F5344CB8AC3E}">
        <p14:creationId xmlns:p14="http://schemas.microsoft.com/office/powerpoint/2010/main" val="26225760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10</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6667" y="1655595"/>
            <a:ext cx="5872080" cy="42837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4" name="TextBox 3"/>
          <p:cNvSpPr txBox="1"/>
          <p:nvPr/>
        </p:nvSpPr>
        <p:spPr>
          <a:xfrm>
            <a:off x="1297498" y="2730908"/>
            <a:ext cx="4720204" cy="2677656"/>
          </a:xfrm>
          <a:prstGeom prst="rect">
            <a:avLst/>
          </a:prstGeom>
          <a:noFill/>
        </p:spPr>
        <p:txBody>
          <a:bodyPr wrap="square" rtlCol="0">
            <a:spAutoFit/>
          </a:bodyPr>
          <a:lstStyle/>
          <a:p>
            <a:endParaRPr lang="en-US" sz="2400" b="1" dirty="0"/>
          </a:p>
          <a:p>
            <a:r>
              <a:rPr lang="en-US" sz="2400" b="1" dirty="0">
                <a:solidFill>
                  <a:schemeClr val="accent2">
                    <a:lumMod val="60000"/>
                    <a:lumOff val="40000"/>
                  </a:schemeClr>
                </a:solidFill>
              </a:rPr>
              <a:t>Binary System: </a:t>
            </a:r>
            <a:r>
              <a:rPr lang="en-US" sz="2400" dirty="0"/>
              <a:t>the basic data-representation method for computers uses just two numbers: 0 and 1, representing the off/on states of electricity or light pulses.</a:t>
            </a:r>
          </a:p>
          <a:p>
            <a:endParaRPr lang="en-US" sz="2400" dirty="0"/>
          </a:p>
        </p:txBody>
      </p:sp>
      <p:sp>
        <p:nvSpPr>
          <p:cNvPr id="5" name="TextBox 4"/>
          <p:cNvSpPr txBox="1"/>
          <p:nvPr/>
        </p:nvSpPr>
        <p:spPr>
          <a:xfrm>
            <a:off x="1222049" y="1655595"/>
            <a:ext cx="4520725" cy="707886"/>
          </a:xfrm>
          <a:prstGeom prst="rect">
            <a:avLst/>
          </a:prstGeom>
          <a:noFill/>
        </p:spPr>
        <p:txBody>
          <a:bodyPr wrap="square" rtlCol="0">
            <a:spAutoFit/>
          </a:bodyPr>
          <a:lstStyle/>
          <a:p>
            <a:r>
              <a:rPr lang="en-US" sz="2000" b="1" i="1" dirty="0">
                <a:solidFill>
                  <a:schemeClr val="accent3">
                    <a:lumMod val="75000"/>
                  </a:schemeClr>
                </a:solidFill>
              </a:rPr>
              <a:t>Data is represented in a computer by binary code.</a:t>
            </a:r>
            <a:endParaRPr lang="en-US" sz="2000" dirty="0">
              <a:solidFill>
                <a:schemeClr val="accent3">
                  <a:lumMod val="75000"/>
                </a:schemeClr>
              </a:solidFill>
            </a:endParaRPr>
          </a:p>
        </p:txBody>
      </p:sp>
    </p:spTree>
    <p:extLst>
      <p:ext uri="{BB962C8B-B14F-4D97-AF65-F5344CB8AC3E}">
        <p14:creationId xmlns:p14="http://schemas.microsoft.com/office/powerpoint/2010/main" val="30122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5588" y="1617784"/>
            <a:ext cx="11113477" cy="4853353"/>
          </a:xfrm>
        </p:spPr>
        <p:txBody>
          <a:bodyPr>
            <a:noAutofit/>
          </a:bodyPr>
          <a:lstStyle/>
          <a:p>
            <a:r>
              <a:rPr lang="en-US" sz="2400" dirty="0"/>
              <a:t>Like a dot-matrix printer, a </a:t>
            </a:r>
            <a:r>
              <a:rPr lang="en-US" sz="2400" b="1" dirty="0">
                <a:solidFill>
                  <a:srgbClr val="FF0000"/>
                </a:solidFill>
              </a:rPr>
              <a:t>laser printer</a:t>
            </a:r>
            <a:r>
              <a:rPr lang="en-US" sz="2400" dirty="0"/>
              <a:t> creates images with dots. However, as in a photocopying machine, these images are produced on a drum, treated with an electrically charged inklike toner (powder), and then transferred from drum to paper. </a:t>
            </a:r>
            <a:endParaRPr lang="en-US" sz="2400" i="1" dirty="0"/>
          </a:p>
          <a:p>
            <a:r>
              <a:rPr lang="en-US" sz="2400" dirty="0"/>
              <a:t>Laser printers run with software called a </a:t>
            </a:r>
            <a:r>
              <a:rPr lang="en-US" sz="2400" b="1" dirty="0">
                <a:solidFill>
                  <a:srgbClr val="FF0000"/>
                </a:solidFill>
              </a:rPr>
              <a:t>page description language (PDL)</a:t>
            </a:r>
            <a:r>
              <a:rPr lang="en-US" sz="2400" b="1" dirty="0"/>
              <a:t> </a:t>
            </a:r>
            <a:r>
              <a:rPr lang="en-US" sz="2400" dirty="0"/>
              <a:t>, which tells the printer how to lay out the printed page and supports various fonts. </a:t>
            </a:r>
          </a:p>
          <a:p>
            <a:r>
              <a:rPr lang="en-US" sz="2400" dirty="0"/>
              <a:t>A laser printer comes with one or both types of PDL: PostScript or PCL (Printer Control Language. In desktop publishing, PostScript is the preferred PDL. </a:t>
            </a:r>
          </a:p>
          <a:p>
            <a:r>
              <a:rPr lang="en-US" sz="2400" dirty="0"/>
              <a:t>Laser printers have their own CPU, ROM, and memory (RAM), usually 16 megabytes (expandable generally up to 512 megabytes for higher-cost printers). </a:t>
            </a:r>
          </a:p>
          <a:p>
            <a:r>
              <a:rPr lang="en-US" sz="2400" dirty="0"/>
              <a:t>When you need to print out graphics-heavy color documents, your printer will need more memory.</a:t>
            </a:r>
          </a:p>
        </p:txBody>
      </p:sp>
    </p:spTree>
    <p:extLst>
      <p:ext uri="{BB962C8B-B14F-4D97-AF65-F5344CB8AC3E}">
        <p14:creationId xmlns:p14="http://schemas.microsoft.com/office/powerpoint/2010/main" val="34633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101</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1472" y="112541"/>
            <a:ext cx="9025245" cy="6414867"/>
          </a:xfrm>
          <a:prstGeom prst="rect">
            <a:avLst/>
          </a:prstGeom>
        </p:spPr>
      </p:pic>
      <p:graphicFrame>
        <p:nvGraphicFramePr>
          <p:cNvPr id="6" name="Diagram 5"/>
          <p:cNvGraphicFramePr/>
          <p:nvPr/>
        </p:nvGraphicFramePr>
        <p:xfrm>
          <a:off x="167781" y="3416546"/>
          <a:ext cx="1957431"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009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447" y="1817225"/>
            <a:ext cx="10034954" cy="4308938"/>
          </a:xfrm>
        </p:spPr>
        <p:txBody>
          <a:bodyPr>
            <a:normAutofit/>
          </a:bodyPr>
          <a:lstStyle/>
          <a:p>
            <a:r>
              <a:rPr lang="en-US" b="1" dirty="0">
                <a:solidFill>
                  <a:srgbClr val="FF0000"/>
                </a:solidFill>
              </a:rPr>
              <a:t>Inkjet printers </a:t>
            </a:r>
            <a:r>
              <a:rPr lang="en-US" dirty="0"/>
              <a:t>spray onto paper small, electrically charged droplets of ink from four or more nozzles through holes in a matrix at high speed. </a:t>
            </a:r>
          </a:p>
          <a:p>
            <a:r>
              <a:rPr lang="en-US" dirty="0"/>
              <a:t>Like laser and dot-matrix printers, inkjet printers form images with little dots. Inkjet printers commonly have a dpi of 4,800 x 1,200; they spray ink onto the page a line at a time, in both high-quality black-and-white text and high-quality color graphics.</a:t>
            </a:r>
          </a:p>
        </p:txBody>
      </p:sp>
    </p:spTree>
    <p:extLst>
      <p:ext uri="{BB962C8B-B14F-4D97-AF65-F5344CB8AC3E}">
        <p14:creationId xmlns:p14="http://schemas.microsoft.com/office/powerpoint/2010/main" val="203923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103</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6522" y="40009"/>
            <a:ext cx="7711627" cy="645926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643" y="4515729"/>
            <a:ext cx="2084832" cy="179171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ight Arrow 4"/>
          <p:cNvSpPr/>
          <p:nvPr/>
        </p:nvSpPr>
        <p:spPr>
          <a:xfrm>
            <a:off x="9015369" y="5419288"/>
            <a:ext cx="722780" cy="152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nvGraphicFramePr>
        <p:xfrm>
          <a:off x="178966" y="1585520"/>
          <a:ext cx="1711353" cy="646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3768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4554" y="1688123"/>
            <a:ext cx="9167446" cy="4888846"/>
          </a:xfrm>
        </p:spPr>
        <p:txBody>
          <a:bodyPr>
            <a:normAutofit/>
          </a:bodyPr>
          <a:lstStyle/>
          <a:p>
            <a:pPr marL="0" indent="0">
              <a:buNone/>
            </a:pPr>
            <a:r>
              <a:rPr lang="en-US" dirty="0"/>
              <a:t>Nonimpact printers also include:</a:t>
            </a:r>
          </a:p>
          <a:p>
            <a:pPr lvl="1"/>
            <a:r>
              <a:rPr lang="en-US" b="1" dirty="0"/>
              <a:t>Thermal printers</a:t>
            </a:r>
            <a:r>
              <a:rPr lang="en-US" dirty="0"/>
              <a:t>: Low- to medium-resolution printers that use a type of coated paper that darkens when heat is applied to it; typically used in business for bar-code label applications and for printing cash register receipts.</a:t>
            </a:r>
          </a:p>
          <a:p>
            <a:pPr lvl="1"/>
            <a:r>
              <a:rPr lang="en-US" b="1" dirty="0"/>
              <a:t>Thermal wax-transfer printers</a:t>
            </a:r>
            <a:r>
              <a:rPr lang="en-US" dirty="0"/>
              <a:t>: Print a wax-based ink onto paper. After it becomes cool, the wax adheres permanently to the paper. Because of their waterfastness, these labels find uses in industrial label printing.</a:t>
            </a:r>
          </a:p>
          <a:p>
            <a:pPr lvl="1"/>
            <a:r>
              <a:rPr lang="en-US" b="1" dirty="0"/>
              <a:t>Photo printers</a:t>
            </a:r>
            <a:r>
              <a:rPr lang="en-US" dirty="0"/>
              <a:t>: Specialized machines for printing continuous-tone photo prints , with special paper and color dyes.</a:t>
            </a:r>
          </a:p>
        </p:txBody>
      </p:sp>
      <p:sp>
        <p:nvSpPr>
          <p:cNvPr id="4" name="Slide Number Placeholder 3"/>
          <p:cNvSpPr>
            <a:spLocks noGrp="1"/>
          </p:cNvSpPr>
          <p:nvPr>
            <p:ph type="sldNum" sz="quarter" idx="4"/>
          </p:nvPr>
        </p:nvSpPr>
        <p:spPr/>
        <p:txBody>
          <a:bodyPr/>
          <a:lstStyle/>
          <a:p>
            <a:fld id="{27C98126-00D4-4536-8967-EB49841E9AA8}" type="slidenum">
              <a:rPr lang="en-US" smtClean="0"/>
              <a:pPr/>
              <a:t>104</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075" y="3220404"/>
            <a:ext cx="27717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H="1">
            <a:off x="2926080" y="5697415"/>
            <a:ext cx="81592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22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9995" y="1724025"/>
            <a:ext cx="9777045" cy="4675855"/>
          </a:xfrm>
        </p:spPr>
        <p:txBody>
          <a:bodyPr/>
          <a:lstStyle/>
          <a:p>
            <a:pPr marL="0" indent="0">
              <a:buNone/>
            </a:pPr>
            <a:r>
              <a:rPr lang="en-US" b="1" dirty="0">
                <a:solidFill>
                  <a:srgbClr val="FF0000"/>
                </a:solidFill>
              </a:rPr>
              <a:t>Multifunction printers</a:t>
            </a:r>
          </a:p>
          <a:p>
            <a:pPr lvl="1"/>
            <a:r>
              <a:rPr lang="en-US" dirty="0"/>
              <a:t>Printers that combine several capabilities:</a:t>
            </a:r>
          </a:p>
          <a:p>
            <a:pPr lvl="2"/>
            <a:r>
              <a:rPr lang="en-US" sz="2200" dirty="0"/>
              <a:t>Printing</a:t>
            </a:r>
          </a:p>
          <a:p>
            <a:pPr lvl="2"/>
            <a:r>
              <a:rPr lang="en-US" sz="2200" dirty="0"/>
              <a:t>Scanning</a:t>
            </a:r>
          </a:p>
          <a:p>
            <a:pPr lvl="2"/>
            <a:r>
              <a:rPr lang="en-US" sz="2200" dirty="0"/>
              <a:t>Copying</a:t>
            </a:r>
          </a:p>
          <a:p>
            <a:pPr lvl="2"/>
            <a:r>
              <a:rPr lang="en-US" sz="2200" dirty="0"/>
              <a:t>Faxing</a:t>
            </a:r>
          </a:p>
          <a:p>
            <a:pPr lvl="1"/>
            <a:r>
              <a:rPr lang="en-US" dirty="0"/>
              <a:t>Cost less and take up less space than buying the four separate office machines.</a:t>
            </a:r>
          </a:p>
          <a:p>
            <a:pPr lvl="1"/>
            <a:r>
              <a:rPr lang="en-US" dirty="0"/>
              <a:t>But if one component malfunctions, so will the other functions.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105</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975" y="19050"/>
            <a:ext cx="4772025"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897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4243" y="1817224"/>
            <a:ext cx="7588247" cy="4657317"/>
          </a:xfrm>
        </p:spPr>
        <p:txBody>
          <a:bodyPr/>
          <a:lstStyle/>
          <a:p>
            <a:pPr marL="0" indent="0">
              <a:buNone/>
            </a:pPr>
            <a:r>
              <a:rPr lang="en-US" b="1" dirty="0">
                <a:solidFill>
                  <a:srgbClr val="FF0000"/>
                </a:solidFill>
              </a:rPr>
              <a:t>Plotters : </a:t>
            </a:r>
            <a:r>
              <a:rPr lang="en-US" dirty="0"/>
              <a:t>Designed for large-format printing</a:t>
            </a:r>
          </a:p>
          <a:p>
            <a:pPr lvl="1"/>
            <a:r>
              <a:rPr lang="en-US" dirty="0"/>
              <a:t>Specialized output device designed to produce large high-quality, 3-D graphics in a variety of colors.</a:t>
            </a:r>
          </a:p>
          <a:p>
            <a:pPr lvl="1"/>
            <a:r>
              <a:rPr lang="en-US" dirty="0"/>
              <a:t>Used by architects, engineers, and map-makers.</a:t>
            </a:r>
          </a:p>
          <a:p>
            <a:pPr lvl="2"/>
            <a:r>
              <a:rPr lang="en-US" sz="2200" b="1" dirty="0"/>
              <a:t>Pen plotters </a:t>
            </a:r>
            <a:r>
              <a:rPr lang="en-US" sz="2200" dirty="0"/>
              <a:t>use one or more colored pens.</a:t>
            </a:r>
          </a:p>
          <a:p>
            <a:pPr lvl="2"/>
            <a:r>
              <a:rPr lang="en-US" sz="2200" b="1" dirty="0"/>
              <a:t>Electrostatic plotters </a:t>
            </a:r>
            <a:r>
              <a:rPr lang="en-US" sz="2200" dirty="0"/>
              <a:t>lie partially flat on a table and use toner as photocopiers do.</a:t>
            </a:r>
          </a:p>
          <a:p>
            <a:pPr lvl="2"/>
            <a:r>
              <a:rPr lang="en-US" sz="2200" b="1" dirty="0"/>
              <a:t>Large-format plotters </a:t>
            </a:r>
            <a:r>
              <a:rPr lang="en-US" sz="2200" dirty="0"/>
              <a:t>are large-scale inkjet printers used by graphic artists.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106</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4218" y="1476493"/>
            <a:ext cx="3108960" cy="3233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442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5.7 MIXED OUTPUT: SOUND, VOICE, &amp; VIDEO</a:t>
            </a:r>
          </a:p>
        </p:txBody>
      </p:sp>
    </p:spTree>
    <p:extLst>
      <p:ext uri="{BB962C8B-B14F-4D97-AF65-F5344CB8AC3E}">
        <p14:creationId xmlns:p14="http://schemas.microsoft.com/office/powerpoint/2010/main" val="53331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3717" y="1519311"/>
            <a:ext cx="10353821" cy="5057660"/>
          </a:xfrm>
        </p:spPr>
        <p:txBody>
          <a:bodyPr>
            <a:normAutofit/>
          </a:bodyPr>
          <a:lstStyle/>
          <a:p>
            <a:r>
              <a:rPr lang="en-US" dirty="0"/>
              <a:t>Mixed Output: Sound, Voice, &amp; Video </a:t>
            </a:r>
          </a:p>
          <a:p>
            <a:pPr lvl="1"/>
            <a:r>
              <a:rPr lang="en-US" b="1" dirty="0"/>
              <a:t>Sound output</a:t>
            </a:r>
            <a:r>
              <a:rPr lang="en-US" dirty="0"/>
              <a:t>—produces digitized sounds, even “3-D” sound.</a:t>
            </a:r>
          </a:p>
          <a:p>
            <a:pPr lvl="2"/>
            <a:r>
              <a:rPr lang="en-US" dirty="0"/>
              <a:t>You need a sound card and sound software.</a:t>
            </a:r>
          </a:p>
          <a:p>
            <a:pPr lvl="2"/>
            <a:r>
              <a:rPr lang="en-US" dirty="0"/>
              <a:t>Good speakers can improve the sound.</a:t>
            </a:r>
          </a:p>
          <a:p>
            <a:pPr lvl="1"/>
            <a:r>
              <a:rPr lang="en-US" b="1" dirty="0"/>
              <a:t>Voice output</a:t>
            </a:r>
            <a:r>
              <a:rPr lang="en-US" dirty="0"/>
              <a:t>—converts digital data into speechlike sounds.</a:t>
            </a:r>
          </a:p>
          <a:p>
            <a:pPr lvl="2"/>
            <a:r>
              <a:rPr lang="en-US" dirty="0"/>
              <a:t>Used in phone trees, cars, toys and games, GPS systems, and TTS (text-to-speech) systems for hearing-impaired people.</a:t>
            </a:r>
          </a:p>
          <a:p>
            <a:pPr lvl="1"/>
            <a:r>
              <a:rPr lang="en-US" b="1" dirty="0"/>
              <a:t>Video output</a:t>
            </a:r>
            <a:r>
              <a:rPr lang="en-US" dirty="0"/>
              <a:t>—photographic images played quickly enough to appear as full-motion.</a:t>
            </a:r>
          </a:p>
          <a:p>
            <a:pPr lvl="2"/>
            <a:r>
              <a:rPr lang="en-US" dirty="0"/>
              <a:t>Requires powerful processor and video card.</a:t>
            </a:r>
          </a:p>
          <a:p>
            <a:pPr lvl="2"/>
            <a:r>
              <a:rPr lang="en-US" dirty="0"/>
              <a:t>Video files are large, so a lot of storage is needed, too.</a:t>
            </a:r>
          </a:p>
          <a:p>
            <a:pPr lvl="2"/>
            <a:r>
              <a:rPr lang="en-US" b="1" dirty="0"/>
              <a:t>Videoconferencing</a:t>
            </a:r>
            <a:r>
              <a:rPr lang="en-US" dirty="0"/>
              <a:t> is a form of video output.</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108</a:t>
            </a:fld>
            <a:endParaRPr lang="en-US" dirty="0"/>
          </a:p>
        </p:txBody>
      </p:sp>
      <p:pic>
        <p:nvPicPr>
          <p:cNvPr id="25602" name="Picture 2" descr="C:\Users\user\AppData\Local\Microsoft\Windows\Temporary Internet Files\Content.IE5\C79X6YT8\MC900432577[1].png"/>
          <p:cNvPicPr>
            <a:picLocks noChangeAspect="1" noChangeArrowheads="1"/>
          </p:cNvPicPr>
          <p:nvPr/>
        </p:nvPicPr>
        <p:blipFill rotWithShape="1">
          <a:blip r:embed="rId2">
            <a:extLst>
              <a:ext uri="{28A0092B-C50C-407E-A947-70E740481C1C}">
                <a14:useLocalDpi xmlns:a14="http://schemas.microsoft.com/office/drawing/2010/main" val="0"/>
              </a:ext>
            </a:extLst>
          </a:blip>
          <a:srcRect l="1" r="6738" b="11899"/>
          <a:stretch/>
        </p:blipFill>
        <p:spPr bwMode="auto">
          <a:xfrm>
            <a:off x="10473775" y="1619672"/>
            <a:ext cx="1554480" cy="1101346"/>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C:\Users\user\AppData\Local\Microsoft\Windows\Temporary Internet Files\Content.IE5\C79X6YT8\MC90004874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28" y="4101666"/>
            <a:ext cx="1645920" cy="127179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70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5.8 The Future of Output</a:t>
            </a:r>
          </a:p>
        </p:txBody>
      </p:sp>
      <p:sp>
        <p:nvSpPr>
          <p:cNvPr id="4" name="Slide Number Placeholder 3"/>
          <p:cNvSpPr>
            <a:spLocks noGrp="1"/>
          </p:cNvSpPr>
          <p:nvPr>
            <p:ph type="sldNum" sz="quarter" idx="4"/>
          </p:nvPr>
        </p:nvSpPr>
        <p:spPr/>
        <p:txBody>
          <a:bodyPr/>
          <a:lstStyle/>
          <a:p>
            <a:fld id="{27C98126-00D4-4536-8967-EB49841E9AA8}" type="slidenum">
              <a:rPr lang="en-US" smtClean="0"/>
              <a:pPr/>
              <a:t>109</a:t>
            </a:fld>
            <a:endParaRPr lang="en-US" dirty="0"/>
          </a:p>
        </p:txBody>
      </p:sp>
    </p:spTree>
    <p:extLst>
      <p:ext uri="{BB962C8B-B14F-4D97-AF65-F5344CB8AC3E}">
        <p14:creationId xmlns:p14="http://schemas.microsoft.com/office/powerpoint/2010/main" val="357430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4309" y="2223083"/>
            <a:ext cx="10598092" cy="4144160"/>
          </a:xfrm>
        </p:spPr>
        <p:txBody>
          <a:bodyPr/>
          <a:lstStyle/>
          <a:p>
            <a:pPr marL="457200" lvl="1" indent="0">
              <a:lnSpc>
                <a:spcPct val="85000"/>
              </a:lnSpc>
              <a:buNone/>
            </a:pPr>
            <a:r>
              <a:rPr lang="en-US" dirty="0"/>
              <a:t>All data and program instructions in the computer are represented as binary.</a:t>
            </a:r>
          </a:p>
          <a:p>
            <a:pPr lvl="1">
              <a:lnSpc>
                <a:spcPct val="85000"/>
              </a:lnSpc>
              <a:spcBef>
                <a:spcPts val="1200"/>
              </a:spcBef>
            </a:pPr>
            <a:r>
              <a:rPr lang="en-US" b="1" dirty="0">
                <a:solidFill>
                  <a:schemeClr val="accent2">
                    <a:lumMod val="60000"/>
                    <a:lumOff val="40000"/>
                  </a:schemeClr>
                </a:solidFill>
              </a:rPr>
              <a:t>Bit: </a:t>
            </a:r>
            <a:r>
              <a:rPr lang="en-US" dirty="0"/>
              <a:t>each 0 or 1 is a bit</a:t>
            </a:r>
          </a:p>
          <a:p>
            <a:pPr lvl="1">
              <a:lnSpc>
                <a:spcPct val="85000"/>
              </a:lnSpc>
              <a:spcBef>
                <a:spcPts val="600"/>
              </a:spcBef>
            </a:pPr>
            <a:r>
              <a:rPr lang="en-US" b="1" dirty="0">
                <a:solidFill>
                  <a:schemeClr val="accent2">
                    <a:lumMod val="60000"/>
                    <a:lumOff val="40000"/>
                  </a:schemeClr>
                </a:solidFill>
              </a:rPr>
              <a:t>Byte: </a:t>
            </a:r>
            <a:r>
              <a:rPr lang="en-US" dirty="0"/>
              <a:t>a group of 8 bits = 1 character, digit, or other value</a:t>
            </a:r>
          </a:p>
          <a:p>
            <a:pPr lvl="1">
              <a:lnSpc>
                <a:spcPct val="85000"/>
              </a:lnSpc>
              <a:spcBef>
                <a:spcPts val="600"/>
              </a:spcBef>
            </a:pPr>
            <a:r>
              <a:rPr lang="en-US" b="1" dirty="0">
                <a:solidFill>
                  <a:schemeClr val="accent2">
                    <a:lumMod val="60000"/>
                    <a:lumOff val="40000"/>
                  </a:schemeClr>
                </a:solidFill>
              </a:rPr>
              <a:t>Kilobyte (KB): </a:t>
            </a:r>
            <a:r>
              <a:rPr lang="en-US" dirty="0"/>
              <a:t>1,000 (1,024) bytes</a:t>
            </a:r>
          </a:p>
          <a:p>
            <a:pPr lvl="1">
              <a:lnSpc>
                <a:spcPct val="85000"/>
              </a:lnSpc>
              <a:spcBef>
                <a:spcPts val="600"/>
              </a:spcBef>
            </a:pPr>
            <a:r>
              <a:rPr lang="en-US" b="1" dirty="0">
                <a:solidFill>
                  <a:schemeClr val="accent2">
                    <a:lumMod val="60000"/>
                    <a:lumOff val="40000"/>
                  </a:schemeClr>
                </a:solidFill>
              </a:rPr>
              <a:t>Megabyte (MB): </a:t>
            </a:r>
            <a:r>
              <a:rPr lang="en-US" dirty="0"/>
              <a:t>1 million (1,048,576) bytes</a:t>
            </a:r>
          </a:p>
          <a:p>
            <a:pPr lvl="1">
              <a:lnSpc>
                <a:spcPct val="85000"/>
              </a:lnSpc>
              <a:spcBef>
                <a:spcPts val="600"/>
              </a:spcBef>
            </a:pPr>
            <a:r>
              <a:rPr lang="en-US" b="1" dirty="0">
                <a:solidFill>
                  <a:schemeClr val="accent2">
                    <a:lumMod val="60000"/>
                    <a:lumOff val="40000"/>
                  </a:schemeClr>
                </a:solidFill>
              </a:rPr>
              <a:t>Gigabyte (GB): </a:t>
            </a:r>
            <a:r>
              <a:rPr lang="en-US" dirty="0"/>
              <a:t>1 billion (1,073,741,824) bytes</a:t>
            </a:r>
          </a:p>
          <a:p>
            <a:pPr lvl="1">
              <a:lnSpc>
                <a:spcPct val="85000"/>
              </a:lnSpc>
              <a:spcBef>
                <a:spcPts val="600"/>
              </a:spcBef>
            </a:pPr>
            <a:r>
              <a:rPr lang="en-US" b="1" dirty="0">
                <a:solidFill>
                  <a:schemeClr val="accent2">
                    <a:lumMod val="60000"/>
                    <a:lumOff val="40000"/>
                  </a:schemeClr>
                </a:solidFill>
              </a:rPr>
              <a:t>Terabyte (TB): </a:t>
            </a:r>
            <a:r>
              <a:rPr lang="en-US" dirty="0"/>
              <a:t> 1 trillion (1,009,511,627,776) bytes</a:t>
            </a:r>
          </a:p>
          <a:p>
            <a:pPr lvl="1">
              <a:lnSpc>
                <a:spcPct val="85000"/>
              </a:lnSpc>
              <a:spcBef>
                <a:spcPts val="600"/>
              </a:spcBef>
            </a:pPr>
            <a:r>
              <a:rPr lang="en-US" b="1" dirty="0">
                <a:solidFill>
                  <a:schemeClr val="accent2">
                    <a:lumMod val="60000"/>
                    <a:lumOff val="40000"/>
                  </a:schemeClr>
                </a:solidFill>
              </a:rPr>
              <a:t>Petabyte (PB):</a:t>
            </a:r>
            <a:r>
              <a:rPr lang="en-US" dirty="0"/>
              <a:t>  1 quadrillion bytes</a:t>
            </a:r>
          </a:p>
          <a:p>
            <a:pPr lvl="1">
              <a:lnSpc>
                <a:spcPct val="85000"/>
              </a:lnSpc>
              <a:spcBef>
                <a:spcPts val="600"/>
              </a:spcBef>
            </a:pPr>
            <a:r>
              <a:rPr lang="en-US" b="1" dirty="0">
                <a:solidFill>
                  <a:schemeClr val="accent2">
                    <a:lumMod val="60000"/>
                    <a:lumOff val="40000"/>
                  </a:schemeClr>
                </a:solidFill>
              </a:rPr>
              <a:t>Exabyte (EB):  </a:t>
            </a:r>
            <a:r>
              <a:rPr lang="en-US" dirty="0"/>
              <a:t>1 quintillion bytes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11</a:t>
            </a:fld>
            <a:endParaRPr lang="en-US" dirty="0"/>
          </a:p>
        </p:txBody>
      </p:sp>
      <p:sp>
        <p:nvSpPr>
          <p:cNvPr id="2" name="TextBox 1"/>
          <p:cNvSpPr txBox="1"/>
          <p:nvPr/>
        </p:nvSpPr>
        <p:spPr>
          <a:xfrm>
            <a:off x="1946247" y="1510018"/>
            <a:ext cx="8075803" cy="523220"/>
          </a:xfrm>
          <a:prstGeom prst="rect">
            <a:avLst/>
          </a:prstGeom>
          <a:noFill/>
        </p:spPr>
        <p:txBody>
          <a:bodyPr wrap="square" rtlCol="0">
            <a:spAutoFit/>
          </a:bodyPr>
          <a:lstStyle/>
          <a:p>
            <a:r>
              <a:rPr lang="en-US" sz="2800" b="1" dirty="0"/>
              <a:t>Measuring Capacity</a:t>
            </a:r>
          </a:p>
        </p:txBody>
      </p:sp>
      <p:pic>
        <p:nvPicPr>
          <p:cNvPr id="4100" name="Picture 4" descr="C:\Users\user\AppData\Local\Microsoft\Windows\Temporary Internet Files\Content.IE5\WJIRXWXK\MM900254443[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11221" y="3153206"/>
            <a:ext cx="2120941" cy="21031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05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More unusual forms of output</a:t>
            </a:r>
          </a:p>
          <a:p>
            <a:r>
              <a:rPr lang="en-US" dirty="0"/>
              <a:t>More data used in (Big Data)</a:t>
            </a:r>
          </a:p>
          <a:p>
            <a:r>
              <a:rPr lang="en-US" dirty="0"/>
              <a:t>More realistic output</a:t>
            </a:r>
          </a:p>
          <a:p>
            <a:pPr lvl="1"/>
            <a:r>
              <a:rPr lang="en-US" dirty="0"/>
              <a:t>Better and cheaper display screens</a:t>
            </a:r>
          </a:p>
          <a:p>
            <a:pPr lvl="1"/>
            <a:r>
              <a:rPr lang="en-US" dirty="0"/>
              <a:t>Printers that use less ink</a:t>
            </a:r>
          </a:p>
          <a:p>
            <a:pPr lvl="1"/>
            <a:r>
              <a:rPr lang="en-US" dirty="0"/>
              <a:t>Movie-quality video for PCs </a:t>
            </a:r>
          </a:p>
          <a:p>
            <a:pPr lvl="1"/>
            <a:r>
              <a:rPr lang="en-US" dirty="0"/>
              <a:t>Increased use of 3D output</a:t>
            </a:r>
          </a:p>
        </p:txBody>
      </p:sp>
      <p:pic>
        <p:nvPicPr>
          <p:cNvPr id="5" name="Picture 2" descr="C:\Users\user\AppData\Local\Microsoft\Windows\Temporary Internet Files\Content.IE5\NJ54PAKZ\MP900442207[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6437" y="253218"/>
            <a:ext cx="3291840" cy="2356737"/>
          </a:xfrm>
          <a:prstGeom prst="rect">
            <a:avLst/>
          </a:prstGeom>
          <a:noFill/>
          <a:effectLst>
            <a:reflection blurRad="6350" stA="50000" endA="295" endPos="92000" dist="1016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62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5.9 Quality of Life</a:t>
            </a:r>
          </a:p>
        </p:txBody>
      </p:sp>
      <p:sp>
        <p:nvSpPr>
          <p:cNvPr id="3" name="Text Placeholder 2"/>
          <p:cNvSpPr>
            <a:spLocks noGrp="1"/>
          </p:cNvSpPr>
          <p:nvPr>
            <p:ph type="body" idx="1"/>
          </p:nvPr>
        </p:nvSpPr>
        <p:spPr/>
        <p:txBody>
          <a:bodyPr/>
          <a:lstStyle/>
          <a:p>
            <a:r>
              <a:rPr lang="en-US" dirty="0"/>
              <a:t>Health &amp; Ergonomics</a:t>
            </a:r>
          </a:p>
        </p:txBody>
      </p:sp>
    </p:spTree>
    <p:extLst>
      <p:ext uri="{BB962C8B-B14F-4D97-AF65-F5344CB8AC3E}">
        <p14:creationId xmlns:p14="http://schemas.microsoft.com/office/powerpoint/2010/main" val="160312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561" y="1817225"/>
            <a:ext cx="8778240" cy="4667465"/>
          </a:xfrm>
        </p:spPr>
        <p:txBody>
          <a:bodyPr/>
          <a:lstStyle/>
          <a:p>
            <a:r>
              <a:rPr lang="en-US" dirty="0"/>
              <a:t>Health Matters</a:t>
            </a:r>
          </a:p>
          <a:p>
            <a:pPr lvl="1"/>
            <a:r>
              <a:rPr lang="en-US" dirty="0"/>
              <a:t>Overuse injuries and repetitive stress injuries:</a:t>
            </a:r>
          </a:p>
          <a:p>
            <a:pPr lvl="2"/>
            <a:r>
              <a:rPr lang="en-US" dirty="0"/>
              <a:t>Result when muscle groups are forced through fast, repetitive motions.</a:t>
            </a:r>
          </a:p>
          <a:p>
            <a:pPr lvl="2"/>
            <a:r>
              <a:rPr lang="en-US" dirty="0"/>
              <a:t>May effect data-entry operators who average 15,000 keystrokes an hour.</a:t>
            </a:r>
          </a:p>
          <a:p>
            <a:pPr lvl="2"/>
            <a:r>
              <a:rPr lang="en-US" dirty="0"/>
              <a:t>May effect computer users whose monitor, keyboard, and workstation are not arranged for comfort.</a:t>
            </a:r>
          </a:p>
          <a:p>
            <a:pPr lvl="2"/>
            <a:r>
              <a:rPr lang="en-US" b="1" dirty="0">
                <a:solidFill>
                  <a:srgbClr val="FF0000"/>
                </a:solidFill>
              </a:rPr>
              <a:t>Carpal tunnel syndrome: </a:t>
            </a:r>
            <a:r>
              <a:rPr lang="en-US" dirty="0"/>
              <a:t>Caused by pressure on the median nerve in the wrist, through short repetitive movements.</a:t>
            </a:r>
          </a:p>
          <a:p>
            <a:pPr lvl="2"/>
            <a:r>
              <a:rPr lang="en-US" dirty="0"/>
              <a:t>Eyestrain, headaches, back and neck pains can be problems.</a:t>
            </a:r>
          </a:p>
          <a:p>
            <a:pPr lvl="2"/>
            <a:r>
              <a:rPr lang="en-US" dirty="0"/>
              <a:t>Electromagnetic fields may be harmful.</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112</a:t>
            </a:fld>
            <a:endParaRPr lang="en-US" dirty="0"/>
          </a:p>
        </p:txBody>
      </p:sp>
      <p:pic>
        <p:nvPicPr>
          <p:cNvPr id="26627" name="Picture 3" descr="C:\Users\user\AppData\Local\Microsoft\Windows\Temporary Internet Files\Content.IE5\XGDJ0PHB\MP90038578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76944" y="1386840"/>
            <a:ext cx="2901696" cy="200902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6" name="Picture 2" descr="C:\Users\user\AppData\Local\Microsoft\Windows\Temporary Internet Files\Content.IE5\C79X6YT8\MP90042656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9760" y="4160520"/>
            <a:ext cx="2377440" cy="21950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6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7920" y="2029111"/>
            <a:ext cx="9418320" cy="4422023"/>
          </a:xfrm>
        </p:spPr>
        <p:txBody>
          <a:bodyPr/>
          <a:lstStyle/>
          <a:p>
            <a:pPr marL="0" indent="0">
              <a:buNone/>
            </a:pPr>
            <a:r>
              <a:rPr lang="en-US" b="1" dirty="0">
                <a:solidFill>
                  <a:srgbClr val="FF0000"/>
                </a:solidFill>
              </a:rPr>
              <a:t>Ergonomics</a:t>
            </a:r>
            <a:r>
              <a:rPr lang="en-US" dirty="0"/>
              <a:t> is the methodology of designing a workplace to make working conditions and equipment safer and more efficient.</a:t>
            </a:r>
          </a:p>
          <a:p>
            <a:pPr lvl="1"/>
            <a:r>
              <a:rPr lang="en-US" dirty="0"/>
              <a:t>Keyboards must be placed at the correct height depending on each worker’s size; detachable keyboards are useful.</a:t>
            </a:r>
          </a:p>
          <a:p>
            <a:pPr lvl="1"/>
            <a:r>
              <a:rPr lang="en-US" dirty="0"/>
              <a:t>Monitor refresh rates must be fast enough to avoid eyestrain.</a:t>
            </a:r>
          </a:p>
          <a:p>
            <a:pPr lvl="1"/>
            <a:r>
              <a:rPr lang="en-US" dirty="0"/>
              <a:t>Monitor heights must be correct for comfortable viewing; use a tilting screen.</a:t>
            </a:r>
          </a:p>
          <a:p>
            <a:pPr lvl="1"/>
            <a:r>
              <a:rPr lang="en-US" dirty="0"/>
              <a:t>Wrist rests may help avoid carpal tunnel syndrome.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113</a:t>
            </a:fld>
            <a:endParaRPr lang="en-US" dirty="0"/>
          </a:p>
        </p:txBody>
      </p:sp>
      <p:pic>
        <p:nvPicPr>
          <p:cNvPr id="29698" name="Picture 2" descr="C:\Users\user\AppData\Local\Microsoft\Windows\Temporary Internet Files\Content.IE5\C79X6YT8\MC90036059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500000">
            <a:off x="1825976" y="527424"/>
            <a:ext cx="3108960" cy="111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35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8603" y="1627465"/>
            <a:ext cx="10773398" cy="4966283"/>
          </a:xfrm>
        </p:spPr>
        <p:txBody>
          <a:bodyPr>
            <a:normAutofit/>
          </a:bodyPr>
          <a:lstStyle/>
          <a:p>
            <a:pPr>
              <a:lnSpc>
                <a:spcPct val="90000"/>
              </a:lnSpc>
            </a:pPr>
            <a:r>
              <a:rPr lang="en-US" dirty="0"/>
              <a:t>Binary coding schemes assign a unique binary code to each character.</a:t>
            </a:r>
          </a:p>
          <a:p>
            <a:pPr lvl="1">
              <a:lnSpc>
                <a:spcPct val="90000"/>
              </a:lnSpc>
            </a:pPr>
            <a:r>
              <a:rPr lang="en-US" b="1" dirty="0">
                <a:solidFill>
                  <a:schemeClr val="accent2">
                    <a:lumMod val="60000"/>
                    <a:lumOff val="40000"/>
                  </a:schemeClr>
                </a:solidFill>
              </a:rPr>
              <a:t>ASCII (American Standard Code for Information Interchange)</a:t>
            </a:r>
          </a:p>
          <a:p>
            <a:pPr lvl="2">
              <a:lnSpc>
                <a:spcPct val="90000"/>
              </a:lnSpc>
            </a:pPr>
            <a:r>
              <a:rPr lang="en-US" dirty="0"/>
              <a:t>Requires 7 or 8 bits per character, depending on the version</a:t>
            </a:r>
          </a:p>
          <a:p>
            <a:pPr lvl="2">
              <a:lnSpc>
                <a:spcPct val="90000"/>
              </a:lnSpc>
            </a:pPr>
            <a:r>
              <a:rPr lang="en-US" dirty="0"/>
              <a:t>8-bit Extended ASCII provides 256 characters</a:t>
            </a:r>
          </a:p>
          <a:p>
            <a:pPr lvl="2">
              <a:lnSpc>
                <a:spcPct val="90000"/>
              </a:lnSpc>
            </a:pPr>
            <a:r>
              <a:rPr lang="en-US" dirty="0"/>
              <a:t>Commonly used for microcomputers </a:t>
            </a:r>
          </a:p>
          <a:p>
            <a:pPr lvl="1">
              <a:lnSpc>
                <a:spcPct val="90000"/>
              </a:lnSpc>
            </a:pPr>
            <a:r>
              <a:rPr lang="en-US" b="1" dirty="0">
                <a:solidFill>
                  <a:schemeClr val="accent2">
                    <a:lumMod val="60000"/>
                    <a:lumOff val="40000"/>
                  </a:schemeClr>
                </a:solidFill>
              </a:rPr>
              <a:t>Unicode</a:t>
            </a:r>
          </a:p>
          <a:p>
            <a:pPr lvl="2">
              <a:lnSpc>
                <a:spcPct val="90000"/>
              </a:lnSpc>
            </a:pPr>
            <a:r>
              <a:rPr lang="en-US" dirty="0"/>
              <a:t>Requires 16 bits per character</a:t>
            </a:r>
          </a:p>
          <a:p>
            <a:pPr lvl="2">
              <a:lnSpc>
                <a:spcPct val="90000"/>
              </a:lnSpc>
            </a:pPr>
            <a:r>
              <a:rPr lang="en-US" dirty="0"/>
              <a:t>Handles 65,536 characters—used for Chinese and Japanese</a:t>
            </a:r>
          </a:p>
          <a:p>
            <a:pPr lvl="1">
              <a:lnSpc>
                <a:spcPct val="90000"/>
              </a:lnSpc>
            </a:pPr>
            <a:r>
              <a:rPr lang="en-US" b="1" dirty="0">
                <a:solidFill>
                  <a:schemeClr val="accent2">
                    <a:lumMod val="60000"/>
                    <a:lumOff val="40000"/>
                  </a:schemeClr>
                </a:solidFill>
              </a:rPr>
              <a:t>EBCDIC (Extended Binary Coded Decimal Interchange Code)</a:t>
            </a:r>
          </a:p>
          <a:p>
            <a:pPr lvl="2">
              <a:lnSpc>
                <a:spcPct val="90000"/>
              </a:lnSpc>
            </a:pPr>
            <a:r>
              <a:rPr lang="en-US" dirty="0"/>
              <a:t>Requires 8 bits per character</a:t>
            </a:r>
          </a:p>
          <a:p>
            <a:pPr lvl="2">
              <a:lnSpc>
                <a:spcPct val="90000"/>
              </a:lnSpc>
            </a:pPr>
            <a:r>
              <a:rPr lang="en-US" dirty="0"/>
              <a:t>Used for IBM mainframes</a:t>
            </a:r>
          </a:p>
        </p:txBody>
      </p:sp>
      <p:sp>
        <p:nvSpPr>
          <p:cNvPr id="4" name="Slide Number Placeholder 3"/>
          <p:cNvSpPr>
            <a:spLocks noGrp="1"/>
          </p:cNvSpPr>
          <p:nvPr>
            <p:ph type="sldNum" sz="quarter" idx="4"/>
          </p:nvPr>
        </p:nvSpPr>
        <p:spPr/>
        <p:txBody>
          <a:bodyPr/>
          <a:lstStyle/>
          <a:p>
            <a:fld id="{27C98126-00D4-4536-8967-EB49841E9AA8}" type="slidenum">
              <a:rPr lang="en-US" smtClean="0"/>
              <a:pPr/>
              <a:t>12</a:t>
            </a:fld>
            <a:endParaRPr lang="en-US" dirty="0"/>
          </a:p>
        </p:txBody>
      </p:sp>
      <p:pic>
        <p:nvPicPr>
          <p:cNvPr id="4099" name="Picture 3" descr="C:\Users\user\AppData\Local\Microsoft\Windows\Temporary Internet Files\Content.IE5\C79X6YT8\MC90033566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5553" y="3086475"/>
            <a:ext cx="2926080" cy="232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07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13</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0186" y="1606609"/>
            <a:ext cx="7877999" cy="46660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5917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1895" y="1817225"/>
            <a:ext cx="9110505" cy="4491296"/>
          </a:xfrm>
        </p:spPr>
        <p:txBody>
          <a:bodyPr/>
          <a:lstStyle/>
          <a:p>
            <a:r>
              <a:rPr lang="en-US" b="1" dirty="0">
                <a:solidFill>
                  <a:schemeClr val="accent2">
                    <a:lumMod val="60000"/>
                    <a:lumOff val="40000"/>
                  </a:schemeClr>
                </a:solidFill>
              </a:rPr>
              <a:t>Machine Language: </a:t>
            </a:r>
            <a:r>
              <a:rPr lang="en-US" b="1" dirty="0"/>
              <a:t>The computer’s “native language”</a:t>
            </a:r>
          </a:p>
          <a:p>
            <a:pPr lvl="1"/>
            <a:r>
              <a:rPr lang="en-US" dirty="0"/>
              <a:t>A binary-type programming language (0s and 1s) built into the CPU that is run directly by the computer.</a:t>
            </a:r>
          </a:p>
          <a:p>
            <a:pPr lvl="1"/>
            <a:r>
              <a:rPr lang="en-US" dirty="0"/>
              <a:t>Each CPU type has its own machine language; thus each computer’s machine language is brand-dependent.</a:t>
            </a:r>
          </a:p>
          <a:p>
            <a:pPr lvl="1"/>
            <a:r>
              <a:rPr lang="en-US" b="1" dirty="0"/>
              <a:t>Language Translators</a:t>
            </a:r>
            <a:r>
              <a:rPr lang="en-US" dirty="0"/>
              <a:t>: The computer’s system software converts higher-level language instructions and data into machine language so that the processor can “understand” what to do.</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14</a:t>
            </a:fld>
            <a:endParaRPr lang="en-US" dirty="0"/>
          </a:p>
        </p:txBody>
      </p:sp>
      <p:pic>
        <p:nvPicPr>
          <p:cNvPr id="5124" name="Picture 4" descr="http://upload.wikimedia.org/wikipedia/commons/9/98/Machine_languag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26" y="444765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24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 Inside the System Unit</a:t>
            </a:r>
          </a:p>
        </p:txBody>
      </p:sp>
      <p:sp>
        <p:nvSpPr>
          <p:cNvPr id="3" name="Text Placeholder 2"/>
          <p:cNvSpPr>
            <a:spLocks noGrp="1"/>
          </p:cNvSpPr>
          <p:nvPr>
            <p:ph type="body" idx="1"/>
          </p:nvPr>
        </p:nvSpPr>
        <p:spPr/>
        <p:txBody>
          <a:bodyPr>
            <a:normAutofit fontScale="85000" lnSpcReduction="10000"/>
          </a:bodyPr>
          <a:lstStyle/>
          <a:p>
            <a:r>
              <a:rPr lang="en-US" dirty="0"/>
              <a:t>Power Supply, Motherboard, &amp; Microprocessors</a:t>
            </a:r>
          </a:p>
        </p:txBody>
      </p:sp>
    </p:spTree>
    <p:extLst>
      <p:ext uri="{BB962C8B-B14F-4D97-AF65-F5344CB8AC3E}">
        <p14:creationId xmlns:p14="http://schemas.microsoft.com/office/powerpoint/2010/main" val="221261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9627" y="1559218"/>
            <a:ext cx="3176788" cy="639762"/>
          </a:xfrm>
        </p:spPr>
        <p:txBody>
          <a:bodyPr>
            <a:normAutofit fontScale="32500" lnSpcReduction="20000"/>
          </a:bodyPr>
          <a:lstStyle/>
          <a:p>
            <a:endParaRPr lang="en-US" u="sng" dirty="0"/>
          </a:p>
          <a:p>
            <a:endParaRPr lang="en-US" u="sng" dirty="0"/>
          </a:p>
          <a:p>
            <a:pPr>
              <a:lnSpc>
                <a:spcPct val="120000"/>
              </a:lnSpc>
              <a:spcBef>
                <a:spcPts val="0"/>
              </a:spcBef>
            </a:pPr>
            <a:r>
              <a:rPr lang="en-US" sz="6200" u="sng" dirty="0"/>
              <a:t>Terms</a:t>
            </a:r>
          </a:p>
        </p:txBody>
      </p:sp>
      <p:sp>
        <p:nvSpPr>
          <p:cNvPr id="4" name="Text Placeholder 3"/>
          <p:cNvSpPr>
            <a:spLocks noGrp="1"/>
          </p:cNvSpPr>
          <p:nvPr>
            <p:ph type="body" sz="quarter" idx="3"/>
          </p:nvPr>
        </p:nvSpPr>
        <p:spPr>
          <a:xfrm>
            <a:off x="3903677" y="1551963"/>
            <a:ext cx="7686147" cy="672184"/>
          </a:xfrm>
        </p:spPr>
        <p:txBody>
          <a:bodyPr>
            <a:normAutofit fontScale="32500" lnSpcReduction="20000"/>
          </a:bodyPr>
          <a:lstStyle/>
          <a:p>
            <a:endParaRPr lang="en-US" u="sng" dirty="0"/>
          </a:p>
          <a:p>
            <a:endParaRPr lang="en-US" u="sng" dirty="0"/>
          </a:p>
          <a:p>
            <a:pPr>
              <a:lnSpc>
                <a:spcPct val="120000"/>
              </a:lnSpc>
              <a:spcBef>
                <a:spcPts val="0"/>
              </a:spcBef>
            </a:pPr>
            <a:r>
              <a:rPr lang="en-US" sz="6200" u="sng" dirty="0"/>
              <a:t>Definitions</a:t>
            </a:r>
          </a:p>
          <a:p>
            <a:endParaRPr lang="en-US" dirty="0"/>
          </a:p>
        </p:txBody>
      </p:sp>
      <p:sp>
        <p:nvSpPr>
          <p:cNvPr id="5" name="Text Placeholder 4"/>
          <p:cNvSpPr>
            <a:spLocks noGrp="1"/>
          </p:cNvSpPr>
          <p:nvPr>
            <p:ph type="body" sz="quarter" idx="13"/>
          </p:nvPr>
        </p:nvSpPr>
        <p:spPr>
          <a:xfrm>
            <a:off x="517588" y="2223084"/>
            <a:ext cx="3263051" cy="4038822"/>
          </a:xfrm>
        </p:spPr>
        <p:txBody>
          <a:bodyPr>
            <a:normAutofit/>
          </a:bodyPr>
          <a:lstStyle/>
          <a:p>
            <a:pPr marL="381000" indent="-381000">
              <a:buNone/>
            </a:pPr>
            <a:r>
              <a:rPr lang="en-US" b="1" dirty="0"/>
              <a:t>Bay</a:t>
            </a:r>
          </a:p>
          <a:p>
            <a:pPr marL="381000" indent="-381000">
              <a:spcBef>
                <a:spcPts val="0"/>
              </a:spcBef>
              <a:buNone/>
            </a:pPr>
            <a:endParaRPr lang="en-US" sz="1100" dirty="0"/>
          </a:p>
          <a:p>
            <a:pPr marL="381000" indent="-381000">
              <a:spcBef>
                <a:spcPts val="1000"/>
              </a:spcBef>
              <a:buNone/>
            </a:pPr>
            <a:r>
              <a:rPr lang="en-US" b="1" dirty="0"/>
              <a:t>Power Supply</a:t>
            </a:r>
          </a:p>
          <a:p>
            <a:pPr marL="381000" indent="-381000">
              <a:spcBef>
                <a:spcPts val="1200"/>
              </a:spcBef>
              <a:buNone/>
            </a:pPr>
            <a:r>
              <a:rPr lang="en-US" b="1" dirty="0"/>
              <a:t>Surge Protector</a:t>
            </a:r>
            <a:endParaRPr lang="en-US" dirty="0"/>
          </a:p>
          <a:p>
            <a:pPr marL="381000" indent="-381000">
              <a:spcBef>
                <a:spcPts val="1800"/>
              </a:spcBef>
              <a:buNone/>
            </a:pPr>
            <a:r>
              <a:rPr lang="en-US" b="1" dirty="0"/>
              <a:t>UPS</a:t>
            </a:r>
          </a:p>
          <a:p>
            <a:pPr marL="381000" indent="-381000">
              <a:spcBef>
                <a:spcPts val="0"/>
              </a:spcBef>
              <a:buNone/>
            </a:pPr>
            <a:endParaRPr lang="en-US" sz="1700" dirty="0"/>
          </a:p>
          <a:p>
            <a:pPr marL="381000" indent="-381000">
              <a:spcBef>
                <a:spcPct val="0"/>
              </a:spcBef>
              <a:buNone/>
            </a:pPr>
            <a:r>
              <a:rPr lang="en-US" b="1" dirty="0"/>
              <a:t>Motherboard</a:t>
            </a:r>
          </a:p>
          <a:p>
            <a:pPr marL="381000" indent="-381000">
              <a:spcBef>
                <a:spcPts val="600"/>
              </a:spcBef>
              <a:buNone/>
            </a:pPr>
            <a:r>
              <a:rPr lang="en-US" b="1" dirty="0"/>
              <a:t>Microprocessor</a:t>
            </a:r>
          </a:p>
          <a:p>
            <a:pPr marL="381000" indent="-381000">
              <a:spcBef>
                <a:spcPts val="0"/>
              </a:spcBef>
              <a:buNone/>
            </a:pPr>
            <a:r>
              <a:rPr lang="en-US" b="1" dirty="0"/>
              <a:t>Chipset</a:t>
            </a:r>
          </a:p>
          <a:p>
            <a:endParaRPr lang="en-US" dirty="0"/>
          </a:p>
        </p:txBody>
      </p:sp>
      <p:sp>
        <p:nvSpPr>
          <p:cNvPr id="6" name="Text Placeholder 5"/>
          <p:cNvSpPr>
            <a:spLocks noGrp="1"/>
          </p:cNvSpPr>
          <p:nvPr>
            <p:ph type="body" sz="quarter" idx="14"/>
          </p:nvPr>
        </p:nvSpPr>
        <p:spPr>
          <a:xfrm>
            <a:off x="3791824" y="2340528"/>
            <a:ext cx="8075801" cy="4286775"/>
          </a:xfrm>
        </p:spPr>
        <p:txBody>
          <a:bodyPr>
            <a:normAutofit fontScale="85000" lnSpcReduction="20000"/>
          </a:bodyPr>
          <a:lstStyle/>
          <a:p>
            <a:pPr marL="0" indent="-381000">
              <a:buNone/>
            </a:pPr>
            <a:r>
              <a:rPr lang="en-US" dirty="0"/>
              <a:t>Opening  in the computer cabinet used for the installation of electrical equipment.</a:t>
            </a:r>
          </a:p>
          <a:p>
            <a:pPr marL="0" indent="-381000">
              <a:spcBef>
                <a:spcPts val="1200"/>
              </a:spcBef>
              <a:buNone/>
            </a:pPr>
            <a:r>
              <a:rPr lang="en-US" dirty="0"/>
              <a:t>This converts AC to DC to run the computer.</a:t>
            </a:r>
          </a:p>
          <a:p>
            <a:pPr marL="0" indent="-381000">
              <a:spcBef>
                <a:spcPts val="1800"/>
              </a:spcBef>
              <a:buNone/>
            </a:pPr>
            <a:r>
              <a:rPr lang="en-US" dirty="0"/>
              <a:t>Protects the computer from being damaged by power spikes. Plug your computer into one.</a:t>
            </a:r>
          </a:p>
          <a:p>
            <a:pPr marL="0" indent="-381000">
              <a:spcBef>
                <a:spcPts val="1200"/>
              </a:spcBef>
              <a:buNone/>
            </a:pPr>
            <a:r>
              <a:rPr lang="en-US" dirty="0"/>
              <a:t>Uninterruptible Power Supply. Battery-operated device that provides power for a limited time when there is a blackout.</a:t>
            </a:r>
          </a:p>
          <a:p>
            <a:pPr marL="0" indent="-381000">
              <a:spcBef>
                <a:spcPts val="1200"/>
              </a:spcBef>
              <a:buNone/>
            </a:pPr>
            <a:r>
              <a:rPr lang="en-US" dirty="0"/>
              <a:t>Main system board of the computer (also </a:t>
            </a:r>
            <a:r>
              <a:rPr lang="en-US" i="1" dirty="0"/>
              <a:t>systemboard</a:t>
            </a:r>
            <a:r>
              <a:rPr lang="en-US" dirty="0"/>
              <a:t>).</a:t>
            </a:r>
          </a:p>
          <a:p>
            <a:pPr marL="0" indent="-381000">
              <a:spcBef>
                <a:spcPts val="1500"/>
              </a:spcBef>
              <a:buNone/>
            </a:pPr>
            <a:r>
              <a:rPr lang="en-US" dirty="0"/>
              <a:t>Miniaturized circuitry of a computer processor.</a:t>
            </a:r>
          </a:p>
          <a:p>
            <a:pPr marL="0" indent="-381000">
              <a:spcBef>
                <a:spcPts val="1200"/>
              </a:spcBef>
              <a:buNone/>
            </a:pPr>
            <a:r>
              <a:rPr lang="en-US" dirty="0"/>
              <a:t>Groups of interconnected chips on the motherboard that control information flow between the microprocessor and other system components connected to the motherboard.</a:t>
            </a:r>
          </a:p>
        </p:txBody>
      </p:sp>
      <p:sp>
        <p:nvSpPr>
          <p:cNvPr id="7" name="Slide Number Placeholder 6"/>
          <p:cNvSpPr>
            <a:spLocks noGrp="1"/>
          </p:cNvSpPr>
          <p:nvPr>
            <p:ph type="sldNum" sz="quarter" idx="4"/>
          </p:nvPr>
        </p:nvSpPr>
        <p:spPr/>
        <p:txBody>
          <a:bodyPr/>
          <a:lstStyle/>
          <a:p>
            <a:r>
              <a:rPr lang="en-US" dirty="0"/>
              <a:t>.</a:t>
            </a:r>
            <a:fld id="{27C98126-00D4-4536-8967-EB49841E9AA8}" type="slidenum">
              <a:rPr lang="en-US" smtClean="0"/>
              <a:pPr/>
              <a:t>16</a:t>
            </a:fld>
            <a:endParaRPr lang="en-US" dirty="0"/>
          </a:p>
        </p:txBody>
      </p:sp>
      <p:cxnSp>
        <p:nvCxnSpPr>
          <p:cNvPr id="14" name="Straight Arrow Connector 13"/>
          <p:cNvCxnSpPr/>
          <p:nvPr/>
        </p:nvCxnSpPr>
        <p:spPr>
          <a:xfrm>
            <a:off x="1245996" y="2491991"/>
            <a:ext cx="252213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431701" y="3156858"/>
            <a:ext cx="141179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734827" y="3669323"/>
            <a:ext cx="110866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245996" y="4252128"/>
            <a:ext cx="2522136" cy="2009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29992" y="5699090"/>
            <a:ext cx="2038140" cy="1004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431701" y="4885173"/>
            <a:ext cx="141179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674543" y="5339024"/>
            <a:ext cx="116225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40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17</a:t>
            </a:fld>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2789" b="55352"/>
          <a:stretch/>
        </p:blipFill>
        <p:spPr>
          <a:xfrm>
            <a:off x="2352493" y="1472418"/>
            <a:ext cx="9356272" cy="5059011"/>
          </a:xfrm>
          <a:prstGeom prst="rect">
            <a:avLst/>
          </a:prstGeom>
        </p:spPr>
      </p:pic>
      <p:sp>
        <p:nvSpPr>
          <p:cNvPr id="4" name="TextBox 3"/>
          <p:cNvSpPr txBox="1"/>
          <p:nvPr/>
        </p:nvSpPr>
        <p:spPr>
          <a:xfrm>
            <a:off x="546206" y="2859090"/>
            <a:ext cx="2217091" cy="830997"/>
          </a:xfrm>
          <a:prstGeom prst="rect">
            <a:avLst/>
          </a:prstGeom>
          <a:noFill/>
        </p:spPr>
        <p:txBody>
          <a:bodyPr wrap="square" rtlCol="0">
            <a:spAutoFit/>
          </a:bodyPr>
          <a:lstStyle/>
          <a:p>
            <a:r>
              <a:rPr lang="en-US" sz="2400" b="1" dirty="0"/>
              <a:t>One View of a Motherboard</a:t>
            </a:r>
          </a:p>
        </p:txBody>
      </p:sp>
    </p:spTree>
    <p:extLst>
      <p:ext uri="{BB962C8B-B14F-4D97-AF65-F5344CB8AC3E}">
        <p14:creationId xmlns:p14="http://schemas.microsoft.com/office/powerpoint/2010/main" val="262600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18</a:t>
            </a:fld>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44037"/>
          <a:stretch/>
        </p:blipFill>
        <p:spPr>
          <a:xfrm>
            <a:off x="2736637" y="1538243"/>
            <a:ext cx="8979648" cy="4999290"/>
          </a:xfrm>
          <a:prstGeom prst="rect">
            <a:avLst/>
          </a:prstGeom>
        </p:spPr>
      </p:pic>
      <p:sp>
        <p:nvSpPr>
          <p:cNvPr id="3" name="TextBox 2"/>
          <p:cNvSpPr txBox="1"/>
          <p:nvPr/>
        </p:nvSpPr>
        <p:spPr>
          <a:xfrm>
            <a:off x="572699" y="2987734"/>
            <a:ext cx="2085043" cy="1200329"/>
          </a:xfrm>
          <a:prstGeom prst="rect">
            <a:avLst/>
          </a:prstGeom>
          <a:noFill/>
        </p:spPr>
        <p:txBody>
          <a:bodyPr wrap="square" rtlCol="0">
            <a:spAutoFit/>
          </a:bodyPr>
          <a:lstStyle/>
          <a:p>
            <a:r>
              <a:rPr lang="en-US" sz="2400" b="1" dirty="0"/>
              <a:t>Another View of a Motherboard</a:t>
            </a:r>
          </a:p>
        </p:txBody>
      </p:sp>
    </p:spTree>
    <p:extLst>
      <p:ext uri="{BB962C8B-B14F-4D97-AF65-F5344CB8AC3E}">
        <p14:creationId xmlns:p14="http://schemas.microsoft.com/office/powerpoint/2010/main" val="134510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494" y="549156"/>
            <a:ext cx="4754880" cy="569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a:xfrm>
            <a:off x="6862272" y="2726109"/>
            <a:ext cx="24611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70149" y="1553910"/>
            <a:ext cx="21122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2303" y="5392396"/>
            <a:ext cx="24611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410778" y="4568934"/>
            <a:ext cx="2461189" cy="427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410779" y="3892609"/>
            <a:ext cx="2461189" cy="213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444097" y="1777525"/>
            <a:ext cx="24611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6751" y="2674835"/>
            <a:ext cx="1837346" cy="646331"/>
          </a:xfrm>
          <a:prstGeom prst="rect">
            <a:avLst/>
          </a:prstGeom>
          <a:noFill/>
        </p:spPr>
        <p:txBody>
          <a:bodyPr wrap="square" rtlCol="0">
            <a:spAutoFit/>
          </a:bodyPr>
          <a:lstStyle/>
          <a:p>
            <a:r>
              <a:rPr lang="en-US" b="1" dirty="0"/>
              <a:t>A Mac motherboard</a:t>
            </a:r>
          </a:p>
        </p:txBody>
      </p:sp>
      <p:sp>
        <p:nvSpPr>
          <p:cNvPr id="17" name="TextBox 16"/>
          <p:cNvSpPr txBox="1"/>
          <p:nvPr/>
        </p:nvSpPr>
        <p:spPr>
          <a:xfrm>
            <a:off x="9545653" y="2520078"/>
            <a:ext cx="1486968" cy="369332"/>
          </a:xfrm>
          <a:prstGeom prst="rect">
            <a:avLst/>
          </a:prstGeom>
          <a:noFill/>
        </p:spPr>
        <p:txBody>
          <a:bodyPr wrap="square" rtlCol="0">
            <a:spAutoFit/>
          </a:bodyPr>
          <a:lstStyle/>
          <a:p>
            <a:endParaRPr lang="en-US" dirty="0"/>
          </a:p>
        </p:txBody>
      </p:sp>
      <p:sp>
        <p:nvSpPr>
          <p:cNvPr id="18" name="TextBox 17"/>
          <p:cNvSpPr txBox="1"/>
          <p:nvPr/>
        </p:nvSpPr>
        <p:spPr>
          <a:xfrm>
            <a:off x="9297819" y="2536238"/>
            <a:ext cx="1486968" cy="369332"/>
          </a:xfrm>
          <a:prstGeom prst="rect">
            <a:avLst/>
          </a:prstGeom>
          <a:noFill/>
        </p:spPr>
        <p:txBody>
          <a:bodyPr wrap="square" rtlCol="0">
            <a:spAutoFit/>
          </a:bodyPr>
          <a:lstStyle/>
          <a:p>
            <a:r>
              <a:rPr lang="en-US" dirty="0"/>
              <a:t>Hard drive</a:t>
            </a:r>
          </a:p>
        </p:txBody>
      </p:sp>
      <p:sp>
        <p:nvSpPr>
          <p:cNvPr id="22" name="TextBox 21"/>
          <p:cNvSpPr txBox="1"/>
          <p:nvPr/>
        </p:nvSpPr>
        <p:spPr>
          <a:xfrm>
            <a:off x="9817687" y="3649054"/>
            <a:ext cx="1753313" cy="646331"/>
          </a:xfrm>
          <a:prstGeom prst="rect">
            <a:avLst/>
          </a:prstGeom>
          <a:noFill/>
        </p:spPr>
        <p:txBody>
          <a:bodyPr wrap="square" rtlCol="0">
            <a:spAutoFit/>
          </a:bodyPr>
          <a:lstStyle/>
          <a:p>
            <a:r>
              <a:rPr lang="en-US" dirty="0"/>
              <a:t>Expansion cards</a:t>
            </a:r>
          </a:p>
        </p:txBody>
      </p:sp>
      <p:sp>
        <p:nvSpPr>
          <p:cNvPr id="23" name="Rectangle 22"/>
          <p:cNvSpPr/>
          <p:nvPr/>
        </p:nvSpPr>
        <p:spPr>
          <a:xfrm>
            <a:off x="1584627" y="5182092"/>
            <a:ext cx="1443921" cy="369332"/>
          </a:xfrm>
          <a:prstGeom prst="rect">
            <a:avLst/>
          </a:prstGeom>
        </p:spPr>
        <p:txBody>
          <a:bodyPr wrap="none">
            <a:spAutoFit/>
          </a:bodyPr>
          <a:lstStyle/>
          <a:p>
            <a:r>
              <a:rPr lang="en-US" dirty="0"/>
              <a:t>Motherboard</a:t>
            </a:r>
          </a:p>
        </p:txBody>
      </p:sp>
      <p:sp>
        <p:nvSpPr>
          <p:cNvPr id="24" name="Rectangle 23"/>
          <p:cNvSpPr/>
          <p:nvPr/>
        </p:nvSpPr>
        <p:spPr>
          <a:xfrm>
            <a:off x="1471486" y="1549636"/>
            <a:ext cx="998735" cy="369332"/>
          </a:xfrm>
          <a:prstGeom prst="rect">
            <a:avLst/>
          </a:prstGeom>
        </p:spPr>
        <p:txBody>
          <a:bodyPr wrap="none">
            <a:spAutoFit/>
          </a:bodyPr>
          <a:lstStyle/>
          <a:p>
            <a:r>
              <a:rPr lang="en-US" dirty="0"/>
              <a:t>CD drive</a:t>
            </a:r>
          </a:p>
        </p:txBody>
      </p:sp>
      <p:sp>
        <p:nvSpPr>
          <p:cNvPr id="25" name="Rectangle 24"/>
          <p:cNvSpPr/>
          <p:nvPr/>
        </p:nvSpPr>
        <p:spPr>
          <a:xfrm>
            <a:off x="9641226" y="1391535"/>
            <a:ext cx="1460977" cy="369332"/>
          </a:xfrm>
          <a:prstGeom prst="rect">
            <a:avLst/>
          </a:prstGeom>
        </p:spPr>
        <p:txBody>
          <a:bodyPr wrap="none">
            <a:spAutoFit/>
          </a:bodyPr>
          <a:lstStyle/>
          <a:p>
            <a:r>
              <a:rPr lang="en-US" dirty="0"/>
              <a:t>Power supply</a:t>
            </a:r>
          </a:p>
        </p:txBody>
      </p:sp>
      <p:sp>
        <p:nvSpPr>
          <p:cNvPr id="26" name="Rectangle 25"/>
          <p:cNvSpPr/>
          <p:nvPr/>
        </p:nvSpPr>
        <p:spPr>
          <a:xfrm>
            <a:off x="9821715" y="4415105"/>
            <a:ext cx="1151084" cy="369332"/>
          </a:xfrm>
          <a:prstGeom prst="rect">
            <a:avLst/>
          </a:prstGeom>
        </p:spPr>
        <p:txBody>
          <a:bodyPr wrap="none">
            <a:spAutoFit/>
          </a:bodyPr>
          <a:lstStyle/>
          <a:p>
            <a:r>
              <a:rPr lang="en-US" dirty="0"/>
              <a:t>RAM slots</a:t>
            </a:r>
          </a:p>
        </p:txBody>
      </p:sp>
    </p:spTree>
    <p:extLst>
      <p:ext uri="{BB962C8B-B14F-4D97-AF65-F5344CB8AC3E}">
        <p14:creationId xmlns:p14="http://schemas.microsoft.com/office/powerpoint/2010/main" val="138297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Topics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4787" y="2482850"/>
            <a:ext cx="2133600" cy="3263900"/>
          </a:xfrm>
        </p:spPr>
      </p:pic>
      <p:sp>
        <p:nvSpPr>
          <p:cNvPr id="4" name="Slide Number Placeholder 3"/>
          <p:cNvSpPr>
            <a:spLocks noGrp="1"/>
          </p:cNvSpPr>
          <p:nvPr>
            <p:ph type="sldNum" sz="quarter" idx="4"/>
          </p:nvPr>
        </p:nvSpPr>
        <p:spPr/>
        <p:txBody>
          <a:bodyPr/>
          <a:lstStyle/>
          <a:p>
            <a:fld id="{27C98126-00D4-4536-8967-EB49841E9AA8}" type="slidenum">
              <a:rPr lang="en-US" smtClean="0"/>
              <a:pPr/>
              <a:t>2</a:t>
            </a:fld>
            <a:endParaRPr lang="en-US" dirty="0"/>
          </a:p>
        </p:txBody>
      </p:sp>
      <p:sp>
        <p:nvSpPr>
          <p:cNvPr id="5" name="Content Placeholder 2"/>
          <p:cNvSpPr txBox="1">
            <a:spLocks/>
          </p:cNvSpPr>
          <p:nvPr/>
        </p:nvSpPr>
        <p:spPr>
          <a:xfrm>
            <a:off x="1534603" y="1711355"/>
            <a:ext cx="10243542" cy="4806891"/>
          </a:xfrm>
          <a:prstGeom prst="rect">
            <a:avLst/>
          </a:prstGeom>
          <a:ln w="9525"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ormAutofit fontScale="92500" lnSpcReduction="20000"/>
          </a:bodyPr>
          <a:lstStyle>
            <a:lvl1pPr marL="274320" indent="-274320" algn="l" defTabSz="914400" rtl="0" eaLnBrk="1" latinLnBrk="0" hangingPunct="1">
              <a:spcBef>
                <a:spcPct val="20000"/>
              </a:spcBef>
              <a:buClr>
                <a:schemeClr val="accent5">
                  <a:lumMod val="75000"/>
                </a:schemeClr>
              </a:buClr>
              <a:buSzPct val="120000"/>
              <a:buFont typeface="Arial" pitchFamily="34" charset="0"/>
              <a:buChar char="•"/>
              <a:tabLst>
                <a:tab pos="274320" algn="l"/>
              </a:tabLst>
              <a:defRPr lang="en-US" sz="2800" b="0" kern="1200" dirty="0" smtClean="0">
                <a:solidFill>
                  <a:schemeClr val="dk1"/>
                </a:solidFill>
                <a:latin typeface="+mn-lt"/>
                <a:ea typeface="+mn-ea"/>
                <a:cs typeface="+mn-cs"/>
              </a:defRPr>
            </a:lvl1pPr>
            <a:lvl2pPr marL="742950" indent="-285750" algn="l" defTabSz="914400" rtl="0" eaLnBrk="1" latinLnBrk="0" hangingPunct="1">
              <a:spcBef>
                <a:spcPct val="20000"/>
              </a:spcBef>
              <a:buClr>
                <a:schemeClr val="accent5">
                  <a:lumMod val="75000"/>
                </a:schemeClr>
              </a:buClr>
              <a:buFont typeface="Arial" pitchFamily="34" charset="0"/>
              <a:buChar char="•"/>
              <a:tabLst>
                <a:tab pos="274320" algn="l"/>
              </a:tabLst>
              <a:defRPr lang="en-US" sz="2400" kern="1200" dirty="0" smtClean="0">
                <a:solidFill>
                  <a:schemeClr val="dk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2000" kern="1200" dirty="0" smtClean="0">
                <a:solidFill>
                  <a:schemeClr val="dk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1800" kern="1200" dirty="0" smtClean="0">
                <a:solidFill>
                  <a:schemeClr val="dk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180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nSpc>
                <a:spcPct val="110000"/>
              </a:lnSpc>
              <a:spcBef>
                <a:spcPts val="0"/>
              </a:spcBef>
              <a:spcAft>
                <a:spcPts val="600"/>
              </a:spcAft>
              <a:buFont typeface="Arial" pitchFamily="34" charset="0"/>
              <a:buNone/>
              <a:defRPr/>
            </a:pPr>
            <a:r>
              <a:rPr lang="en-US" sz="3400" b="1" dirty="0">
                <a:ln>
                  <a:solidFill>
                    <a:schemeClr val="accent1"/>
                  </a:solidFill>
                </a:ln>
                <a:solidFill>
                  <a:srgbClr val="FF6600"/>
                </a:solidFill>
              </a:rPr>
              <a:t>UNIT 4A: Processing: The System Unit,                                        Microprocessors, &amp; Main Memory</a:t>
            </a:r>
          </a:p>
          <a:p>
            <a:pPr marL="0" indent="0">
              <a:lnSpc>
                <a:spcPct val="110000"/>
              </a:lnSpc>
              <a:spcBef>
                <a:spcPts val="0"/>
              </a:spcBef>
              <a:buFont typeface="Arial" pitchFamily="34" charset="0"/>
              <a:buNone/>
              <a:defRPr/>
            </a:pPr>
            <a:r>
              <a:rPr lang="en-US" sz="2600" b="1" dirty="0">
                <a:ln>
                  <a:solidFill>
                    <a:schemeClr val="accent1"/>
                  </a:solidFill>
                </a:ln>
              </a:rPr>
              <a:t>4.1</a:t>
            </a:r>
            <a:r>
              <a:rPr lang="en-US" sz="2600" dirty="0">
                <a:ln>
                  <a:solidFill>
                    <a:schemeClr val="accent1"/>
                  </a:solidFill>
                </a:ln>
              </a:rPr>
              <a:t>    Microchips, Miniaturization, &amp; Mobility     </a:t>
            </a:r>
          </a:p>
          <a:p>
            <a:pPr marL="0" indent="0">
              <a:lnSpc>
                <a:spcPct val="110000"/>
              </a:lnSpc>
              <a:spcBef>
                <a:spcPts val="600"/>
              </a:spcBef>
              <a:buFont typeface="Arial" pitchFamily="34" charset="0"/>
              <a:buNone/>
              <a:defRPr/>
            </a:pPr>
            <a:r>
              <a:rPr lang="en-US" sz="2600" b="1" dirty="0">
                <a:ln>
                  <a:solidFill>
                    <a:schemeClr val="accent1"/>
                  </a:solidFill>
                </a:ln>
              </a:rPr>
              <a:t>4.2    </a:t>
            </a:r>
            <a:r>
              <a:rPr lang="en-US" sz="2600" dirty="0">
                <a:ln>
                  <a:solidFill>
                    <a:schemeClr val="accent1"/>
                  </a:solidFill>
                </a:ln>
              </a:rPr>
              <a:t>Representing Data Electronically</a:t>
            </a:r>
          </a:p>
          <a:p>
            <a:pPr marL="0" indent="0">
              <a:lnSpc>
                <a:spcPct val="110000"/>
              </a:lnSpc>
              <a:spcBef>
                <a:spcPts val="600"/>
              </a:spcBef>
              <a:buFont typeface="Arial" pitchFamily="34" charset="0"/>
              <a:buNone/>
              <a:defRPr/>
            </a:pPr>
            <a:r>
              <a:rPr lang="en-US" sz="2600" b="1" dirty="0">
                <a:ln>
                  <a:solidFill>
                    <a:schemeClr val="accent1"/>
                  </a:solidFill>
                </a:ln>
              </a:rPr>
              <a:t>4.3</a:t>
            </a:r>
            <a:r>
              <a:rPr lang="en-US" sz="2600" dirty="0">
                <a:ln>
                  <a:solidFill>
                    <a:schemeClr val="accent1"/>
                  </a:solidFill>
                </a:ln>
              </a:rPr>
              <a:t>    Inside the System Unit: Power Supply, Motherboard, &amp; Microprocessors</a:t>
            </a:r>
          </a:p>
          <a:p>
            <a:pPr marL="0" indent="0">
              <a:lnSpc>
                <a:spcPct val="110000"/>
              </a:lnSpc>
              <a:spcBef>
                <a:spcPts val="600"/>
              </a:spcBef>
              <a:buFont typeface="Arial" pitchFamily="34" charset="0"/>
              <a:buNone/>
              <a:defRPr/>
            </a:pPr>
            <a:r>
              <a:rPr lang="en-US" sz="2600" dirty="0">
                <a:ln>
                  <a:solidFill>
                    <a:schemeClr val="accent1"/>
                  </a:solidFill>
                </a:ln>
              </a:rPr>
              <a:t>4.4    The Central Processing Unit &amp; the Machine Cycle</a:t>
            </a:r>
          </a:p>
          <a:p>
            <a:pPr marL="0" indent="0">
              <a:lnSpc>
                <a:spcPct val="110000"/>
              </a:lnSpc>
              <a:spcBef>
                <a:spcPts val="600"/>
              </a:spcBef>
              <a:buNone/>
              <a:defRPr/>
            </a:pPr>
            <a:r>
              <a:rPr lang="en-US" sz="2600" b="1" dirty="0">
                <a:ln>
                  <a:solidFill>
                    <a:schemeClr val="accent1"/>
                  </a:solidFill>
                </a:ln>
              </a:rPr>
              <a:t>4.5</a:t>
            </a:r>
            <a:r>
              <a:rPr lang="en-US" sz="2600" dirty="0">
                <a:ln>
                  <a:solidFill>
                    <a:schemeClr val="accent1"/>
                  </a:solidFill>
                </a:ln>
              </a:rPr>
              <a:t>    Memory</a:t>
            </a:r>
          </a:p>
          <a:p>
            <a:pPr marL="0" indent="0">
              <a:lnSpc>
                <a:spcPct val="110000"/>
              </a:lnSpc>
              <a:spcBef>
                <a:spcPts val="600"/>
              </a:spcBef>
              <a:buNone/>
              <a:defRPr/>
            </a:pPr>
            <a:r>
              <a:rPr lang="en-US" sz="2600" dirty="0">
                <a:ln>
                  <a:solidFill>
                    <a:schemeClr val="accent1"/>
                  </a:solidFill>
                </a:ln>
              </a:rPr>
              <a:t>4.6    Expansion Cards, Bus Lines, &amp; Ports</a:t>
            </a:r>
          </a:p>
          <a:p>
            <a:pPr marL="0" indent="0">
              <a:lnSpc>
                <a:spcPct val="110000"/>
              </a:lnSpc>
              <a:spcBef>
                <a:spcPts val="600"/>
              </a:spcBef>
              <a:buFont typeface="Arial" pitchFamily="34" charset="0"/>
              <a:buNone/>
              <a:defRPr/>
            </a:pPr>
            <a:r>
              <a:rPr lang="en-US" sz="3400" b="1" dirty="0">
                <a:ln>
                  <a:solidFill>
                    <a:schemeClr val="accent1"/>
                  </a:solidFill>
                </a:ln>
                <a:solidFill>
                  <a:srgbClr val="FF6600"/>
                </a:solidFill>
              </a:rPr>
              <a:t>UNIT 4B: Secondary Storage</a:t>
            </a:r>
          </a:p>
          <a:p>
            <a:pPr marL="0" indent="0">
              <a:lnSpc>
                <a:spcPct val="110000"/>
              </a:lnSpc>
              <a:spcBef>
                <a:spcPts val="600"/>
              </a:spcBef>
              <a:buFont typeface="Arial" pitchFamily="34" charset="0"/>
              <a:buNone/>
              <a:defRPr/>
            </a:pPr>
            <a:r>
              <a:rPr lang="en-US" sz="2600" b="1" dirty="0">
                <a:ln>
                  <a:solidFill>
                    <a:schemeClr val="accent1"/>
                  </a:solidFill>
                </a:ln>
              </a:rPr>
              <a:t>4.7</a:t>
            </a:r>
            <a:r>
              <a:rPr lang="en-US" sz="2600" dirty="0">
                <a:ln>
                  <a:solidFill>
                    <a:schemeClr val="accent1"/>
                  </a:solidFill>
                </a:ln>
              </a:rPr>
              <a:t>    Secondary Storage</a:t>
            </a:r>
          </a:p>
          <a:p>
            <a:pPr marL="0" indent="0">
              <a:lnSpc>
                <a:spcPct val="110000"/>
              </a:lnSpc>
              <a:spcBef>
                <a:spcPts val="600"/>
              </a:spcBef>
              <a:buFont typeface="Arial" pitchFamily="34" charset="0"/>
              <a:buNone/>
              <a:defRPr/>
            </a:pPr>
            <a:r>
              <a:rPr lang="en-US" sz="2600" dirty="0">
                <a:ln>
                  <a:solidFill>
                    <a:schemeClr val="accent1"/>
                  </a:solidFill>
                </a:ln>
              </a:rPr>
              <a:t>4.8    Future Developments in Processing &amp; Storage</a:t>
            </a:r>
          </a:p>
          <a:p>
            <a:pPr marL="0" indent="0">
              <a:lnSpc>
                <a:spcPct val="110000"/>
              </a:lnSpc>
              <a:spcBef>
                <a:spcPts val="0"/>
              </a:spcBef>
              <a:buNone/>
              <a:defRPr/>
            </a:pPr>
            <a:endParaRPr lang="en-US" sz="2600" dirty="0">
              <a:ln>
                <a:solidFill>
                  <a:schemeClr val="accent1"/>
                </a:solidFill>
              </a:ln>
            </a:endParaRPr>
          </a:p>
          <a:p>
            <a:pPr marL="0" indent="0">
              <a:lnSpc>
                <a:spcPct val="110000"/>
              </a:lnSpc>
              <a:spcBef>
                <a:spcPts val="0"/>
              </a:spcBef>
              <a:buNone/>
              <a:defRPr/>
            </a:pPr>
            <a:endParaRPr lang="en-US" sz="2600" dirty="0">
              <a:ln>
                <a:solidFill>
                  <a:schemeClr val="accent1"/>
                </a:solidFill>
              </a:ln>
            </a:endParaRPr>
          </a:p>
          <a:p>
            <a:pPr marL="0" indent="0">
              <a:lnSpc>
                <a:spcPct val="110000"/>
              </a:lnSpc>
              <a:spcBef>
                <a:spcPts val="0"/>
              </a:spcBef>
              <a:buFont typeface="Arial" pitchFamily="34" charset="0"/>
              <a:buNone/>
              <a:defRPr/>
            </a:pPr>
            <a:endParaRPr lang="en-US" sz="2600" dirty="0">
              <a:ln>
                <a:solidFill>
                  <a:schemeClr val="accent1"/>
                </a:solidFill>
              </a:ln>
            </a:endParaRPr>
          </a:p>
          <a:p>
            <a:pPr>
              <a:lnSpc>
                <a:spcPct val="110000"/>
              </a:lnSpc>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615" y="490867"/>
            <a:ext cx="2011680" cy="2440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751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20</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303" y="1677798"/>
            <a:ext cx="9326880" cy="4733420"/>
          </a:xfrm>
          <a:prstGeom prst="rect">
            <a:avLst/>
          </a:prstGeom>
        </p:spPr>
      </p:pic>
      <p:sp>
        <p:nvSpPr>
          <p:cNvPr id="4" name="TextBox 3"/>
          <p:cNvSpPr txBox="1"/>
          <p:nvPr/>
        </p:nvSpPr>
        <p:spPr>
          <a:xfrm>
            <a:off x="201336" y="1677798"/>
            <a:ext cx="2192323"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12894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8819" y="1817225"/>
            <a:ext cx="9283581" cy="4634850"/>
          </a:xfrm>
        </p:spPr>
        <p:txBody>
          <a:bodyPr>
            <a:normAutofit/>
          </a:bodyPr>
          <a:lstStyle/>
          <a:p>
            <a:r>
              <a:rPr lang="en-US" dirty="0"/>
              <a:t>Traditional microcomputer microprocessors are </a:t>
            </a:r>
            <a:r>
              <a:rPr lang="en-US" b="1" dirty="0"/>
              <a:t>Intel</a:t>
            </a:r>
            <a:r>
              <a:rPr lang="en-US" dirty="0"/>
              <a:t> and </a:t>
            </a:r>
            <a:r>
              <a:rPr lang="en-US" b="1" dirty="0"/>
              <a:t>AMD</a:t>
            </a:r>
            <a:r>
              <a:rPr lang="en-US" dirty="0"/>
              <a:t>.</a:t>
            </a:r>
          </a:p>
          <a:p>
            <a:r>
              <a:rPr lang="en-US" b="1" dirty="0">
                <a:solidFill>
                  <a:schemeClr val="accent2">
                    <a:lumMod val="60000"/>
                    <a:lumOff val="40000"/>
                  </a:schemeClr>
                </a:solidFill>
              </a:rPr>
              <a:t>Multicore processors</a:t>
            </a:r>
            <a:r>
              <a:rPr lang="en-US" b="1" dirty="0"/>
              <a:t> (2, 4, 6, 8) </a:t>
            </a:r>
            <a:r>
              <a:rPr lang="en-US" dirty="0"/>
              <a:t>have more than one    </a:t>
            </a:r>
          </a:p>
          <a:p>
            <a:pPr marL="0" indent="0">
              <a:spcBef>
                <a:spcPts val="0"/>
              </a:spcBef>
              <a:buNone/>
            </a:pPr>
            <a:r>
              <a:rPr lang="en-US" dirty="0"/>
              <a:t>               processor “core” on a single silicon chip, which </a:t>
            </a:r>
          </a:p>
          <a:p>
            <a:pPr marL="0" indent="0">
              <a:spcBef>
                <a:spcPts val="0"/>
              </a:spcBef>
              <a:buNone/>
            </a:pPr>
            <a:r>
              <a:rPr lang="en-US" dirty="0"/>
              <a:t>               allows computers to run faster.</a:t>
            </a:r>
          </a:p>
          <a:p>
            <a:pPr marL="1828800" indent="-457200">
              <a:spcBef>
                <a:spcPts val="0"/>
              </a:spcBef>
            </a:pPr>
            <a:r>
              <a:rPr lang="en-US" sz="2800" dirty="0"/>
              <a:t>Special processors are made for portable devices.</a:t>
            </a:r>
          </a:p>
          <a:p>
            <a:pPr marL="1554480"/>
            <a:r>
              <a:rPr lang="en-US" dirty="0"/>
              <a:t> 	A </a:t>
            </a:r>
            <a:r>
              <a:rPr lang="en-US" b="1" dirty="0">
                <a:solidFill>
                  <a:schemeClr val="accent2">
                    <a:lumMod val="60000"/>
                    <a:lumOff val="40000"/>
                  </a:schemeClr>
                </a:solidFill>
              </a:rPr>
              <a:t>graphics processing unit (GPU) </a:t>
            </a:r>
            <a:r>
              <a:rPr lang="en-US" dirty="0"/>
              <a:t>is a specialized 	processor used to manipulate three-dimensional 	(3-D) computer graphics.</a:t>
            </a:r>
          </a:p>
        </p:txBody>
      </p:sp>
      <p:sp>
        <p:nvSpPr>
          <p:cNvPr id="4" name="Slide Number Placeholder 3"/>
          <p:cNvSpPr>
            <a:spLocks noGrp="1"/>
          </p:cNvSpPr>
          <p:nvPr>
            <p:ph type="sldNum" sz="quarter" idx="4"/>
          </p:nvPr>
        </p:nvSpPr>
        <p:spPr/>
        <p:txBody>
          <a:bodyPr/>
          <a:lstStyle/>
          <a:p>
            <a:fld id="{27C98126-00D4-4536-8967-EB49841E9AA8}" type="slidenum">
              <a:rPr lang="en-US" smtClean="0"/>
              <a:pPr/>
              <a:t>21</a:t>
            </a:fld>
            <a:endParaRPr lang="en-US" dirty="0"/>
          </a:p>
        </p:txBody>
      </p:sp>
      <p:pic>
        <p:nvPicPr>
          <p:cNvPr id="6146" name="Picture 2" descr="C:\Users\user\AppData\Local\Microsoft\Windows\Temporary Internet Files\Content.IE5\C79X6YT8\MP900382849[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137" r="21230" b="17704"/>
          <a:stretch/>
        </p:blipFill>
        <p:spPr bwMode="auto">
          <a:xfrm>
            <a:off x="481522" y="3766580"/>
            <a:ext cx="2743200" cy="278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26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3056" y="1817225"/>
            <a:ext cx="9949343" cy="4709410"/>
          </a:xfrm>
        </p:spPr>
        <p:txBody>
          <a:bodyPr>
            <a:normAutofit/>
          </a:bodyPr>
          <a:lstStyle/>
          <a:p>
            <a:pPr marL="0" indent="0">
              <a:lnSpc>
                <a:spcPct val="90000"/>
              </a:lnSpc>
              <a:buNone/>
            </a:pPr>
            <a:r>
              <a:rPr lang="en-US" dirty="0"/>
              <a:t>Processing Speeds</a:t>
            </a:r>
          </a:p>
          <a:p>
            <a:pPr lvl="1"/>
            <a:r>
              <a:rPr lang="en-US" dirty="0"/>
              <a:t>Every microprocessor contains a </a:t>
            </a:r>
            <a:r>
              <a:rPr lang="en-US" b="1" dirty="0">
                <a:solidFill>
                  <a:schemeClr val="accent2">
                    <a:lumMod val="60000"/>
                    <a:lumOff val="40000"/>
                  </a:schemeClr>
                </a:solidFill>
              </a:rPr>
              <a:t>system clock, </a:t>
            </a:r>
            <a:r>
              <a:rPr lang="en-US" dirty="0"/>
              <a:t>which controls how fast all the operations within a computer take place (the chip’s processing speed).</a:t>
            </a:r>
          </a:p>
          <a:p>
            <a:pPr lvl="1">
              <a:lnSpc>
                <a:spcPct val="90000"/>
              </a:lnSpc>
            </a:pPr>
            <a:r>
              <a:rPr lang="en-US" dirty="0"/>
              <a:t>Older CPU processing speeds are in megahertz.</a:t>
            </a:r>
          </a:p>
          <a:p>
            <a:pPr lvl="2">
              <a:lnSpc>
                <a:spcPct val="90000"/>
              </a:lnSpc>
            </a:pPr>
            <a:r>
              <a:rPr lang="en-US" dirty="0"/>
              <a:t>1 </a:t>
            </a:r>
            <a:r>
              <a:rPr lang="en-US" b="1" dirty="0"/>
              <a:t>MHz</a:t>
            </a:r>
            <a:r>
              <a:rPr lang="en-US" dirty="0"/>
              <a:t> = 1 million cycles per second</a:t>
            </a:r>
          </a:p>
          <a:p>
            <a:pPr lvl="1">
              <a:lnSpc>
                <a:spcPct val="90000"/>
              </a:lnSpc>
            </a:pPr>
            <a:r>
              <a:rPr lang="en-US" dirty="0"/>
              <a:t>Current CPU processing speeds are in gigahertz.</a:t>
            </a:r>
          </a:p>
          <a:p>
            <a:pPr lvl="2">
              <a:lnSpc>
                <a:spcPct val="90000"/>
              </a:lnSpc>
            </a:pPr>
            <a:r>
              <a:rPr lang="en-US" dirty="0"/>
              <a:t>1 </a:t>
            </a:r>
            <a:r>
              <a:rPr lang="en-US" b="1" dirty="0"/>
              <a:t>GHz</a:t>
            </a:r>
            <a:r>
              <a:rPr lang="en-US" dirty="0"/>
              <a:t> = 1 billion cycles per second</a:t>
            </a:r>
          </a:p>
          <a:p>
            <a:pPr lvl="1">
              <a:lnSpc>
                <a:spcPct val="90000"/>
              </a:lnSpc>
            </a:pPr>
            <a:r>
              <a:rPr lang="en-US" dirty="0"/>
              <a:t>The faster a CPU runs, the more power it consumes, and the more heat it generates.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22</a:t>
            </a:fld>
            <a:endParaRPr lang="en-US" dirty="0"/>
          </a:p>
        </p:txBody>
      </p:sp>
      <p:pic>
        <p:nvPicPr>
          <p:cNvPr id="7170" name="Picture 2" descr="C:\Users\user\AppData\Local\Microsoft\Windows\Temporary Internet Files\Content.IE5\XGDJ0PHB\MP900438637[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0853" y="5404122"/>
            <a:ext cx="1828800" cy="10992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77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4.4 The Central Processing Unit &amp; the Machine Cycle</a:t>
            </a:r>
          </a:p>
        </p:txBody>
      </p:sp>
      <p:sp>
        <p:nvSpPr>
          <p:cNvPr id="4" name="Slide Number Placeholder 3"/>
          <p:cNvSpPr>
            <a:spLocks noGrp="1"/>
          </p:cNvSpPr>
          <p:nvPr>
            <p:ph type="sldNum" sz="quarter" idx="4"/>
          </p:nvPr>
        </p:nvSpPr>
        <p:spPr/>
        <p:txBody>
          <a:bodyPr/>
          <a:lstStyle/>
          <a:p>
            <a:fld id="{27C98126-00D4-4536-8967-EB49841E9AA8}" type="slidenum">
              <a:rPr lang="en-US" smtClean="0"/>
              <a:pPr/>
              <a:t>23</a:t>
            </a:fld>
            <a:endParaRPr lang="en-US" dirty="0"/>
          </a:p>
        </p:txBody>
      </p:sp>
    </p:spTree>
    <p:extLst>
      <p:ext uri="{BB962C8B-B14F-4D97-AF65-F5344CB8AC3E}">
        <p14:creationId xmlns:p14="http://schemas.microsoft.com/office/powerpoint/2010/main" val="69793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7C98126-00D4-4536-8967-EB49841E9AA8}" type="slidenum">
              <a:rPr lang="en-US" smtClean="0"/>
              <a:pPr/>
              <a:t>24</a:t>
            </a:fld>
            <a:endParaRPr lang="en-US" dirty="0"/>
          </a:p>
        </p:txBody>
      </p:sp>
      <p:sp>
        <p:nvSpPr>
          <p:cNvPr id="7" name="Text Placeholder 6"/>
          <p:cNvSpPr>
            <a:spLocks noGrp="1"/>
          </p:cNvSpPr>
          <p:nvPr>
            <p:ph type="body" sz="quarter" idx="13"/>
          </p:nvPr>
        </p:nvSpPr>
        <p:spPr>
          <a:xfrm>
            <a:off x="2580830" y="1828215"/>
            <a:ext cx="8955992" cy="4285073"/>
          </a:xfrm>
        </p:spPr>
        <p:txBody>
          <a:bodyPr>
            <a:normAutofit/>
          </a:bodyPr>
          <a:lstStyle/>
          <a:p>
            <a:r>
              <a:rPr lang="en-US" dirty="0"/>
              <a:t>The </a:t>
            </a:r>
            <a:r>
              <a:rPr lang="en-US" b="1" dirty="0">
                <a:solidFill>
                  <a:schemeClr val="accent2">
                    <a:lumMod val="60000"/>
                    <a:lumOff val="40000"/>
                  </a:schemeClr>
                </a:solidFill>
              </a:rPr>
              <a:t>CPU,</a:t>
            </a:r>
            <a:r>
              <a:rPr lang="en-US" dirty="0"/>
              <a:t> for </a:t>
            </a:r>
            <a:r>
              <a:rPr lang="en-US" b="1" dirty="0">
                <a:solidFill>
                  <a:schemeClr val="accent2">
                    <a:lumMod val="60000"/>
                    <a:lumOff val="40000"/>
                  </a:schemeClr>
                </a:solidFill>
              </a:rPr>
              <a:t>central processing unit, </a:t>
            </a:r>
            <a:r>
              <a:rPr lang="en-US" dirty="0"/>
              <a:t>is the “brain” of the computer; it follows the instructions of the software (program) to manipulate data into information. </a:t>
            </a:r>
          </a:p>
          <a:p>
            <a:r>
              <a:rPr lang="en-US" dirty="0"/>
              <a:t>The CPU consists of two parts—(1) the </a:t>
            </a:r>
            <a:r>
              <a:rPr lang="en-US" b="1" dirty="0">
                <a:solidFill>
                  <a:schemeClr val="accent2">
                    <a:lumMod val="60000"/>
                    <a:lumOff val="40000"/>
                  </a:schemeClr>
                </a:solidFill>
              </a:rPr>
              <a:t>control unit </a:t>
            </a:r>
            <a:r>
              <a:rPr lang="en-US" dirty="0"/>
              <a:t>and (2) the </a:t>
            </a:r>
            <a:r>
              <a:rPr lang="en-US" b="1" dirty="0">
                <a:solidFill>
                  <a:schemeClr val="accent2">
                    <a:lumMod val="60000"/>
                    <a:lumOff val="40000"/>
                  </a:schemeClr>
                </a:solidFill>
              </a:rPr>
              <a:t>arithmetic/logic unit (ALU), </a:t>
            </a:r>
            <a:r>
              <a:rPr lang="en-US" dirty="0"/>
              <a:t>both of which contain </a:t>
            </a:r>
            <a:r>
              <a:rPr lang="en-US" b="1" dirty="0">
                <a:solidFill>
                  <a:schemeClr val="accent2">
                    <a:lumMod val="60000"/>
                    <a:lumOff val="40000"/>
                  </a:schemeClr>
                </a:solidFill>
              </a:rPr>
              <a:t>registers,</a:t>
            </a:r>
            <a:r>
              <a:rPr lang="en-US" dirty="0"/>
              <a:t> or high-speed storage areas. </a:t>
            </a:r>
          </a:p>
          <a:p>
            <a:r>
              <a:rPr lang="en-US" dirty="0"/>
              <a:t>All are linked by a kind of electronic “roadway” called a </a:t>
            </a:r>
            <a:r>
              <a:rPr lang="en-US" b="1" dirty="0">
                <a:solidFill>
                  <a:schemeClr val="accent2">
                    <a:lumMod val="60000"/>
                    <a:lumOff val="40000"/>
                  </a:schemeClr>
                </a:solidFill>
              </a:rPr>
              <a:t>bus.</a:t>
            </a:r>
          </a:p>
        </p:txBody>
      </p:sp>
    </p:spTree>
    <p:extLst>
      <p:ext uri="{BB962C8B-B14F-4D97-AF65-F5344CB8AC3E}">
        <p14:creationId xmlns:p14="http://schemas.microsoft.com/office/powerpoint/2010/main" val="42131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5" name="Picture 10804"/>
          <p:cNvPicPr>
            <a:picLocks noChangeAspect="1"/>
          </p:cNvPicPr>
          <p:nvPr/>
        </p:nvPicPr>
        <p:blipFill rotWithShape="1">
          <a:blip r:embed="rId2">
            <a:extLst>
              <a:ext uri="{28A0092B-C50C-407E-A947-70E740481C1C}">
                <a14:useLocalDpi xmlns:a14="http://schemas.microsoft.com/office/drawing/2010/main" val="0"/>
              </a:ext>
            </a:extLst>
          </a:blip>
          <a:srcRect l="27635" t="3489"/>
          <a:stretch/>
        </p:blipFill>
        <p:spPr>
          <a:xfrm>
            <a:off x="4760006" y="333287"/>
            <a:ext cx="4023360" cy="6160330"/>
          </a:xfrm>
          <a:prstGeom prst="rect">
            <a:avLst/>
          </a:prstGeom>
        </p:spPr>
      </p:pic>
      <p:sp>
        <p:nvSpPr>
          <p:cNvPr id="10808" name="Curved Right Arrow 10807"/>
          <p:cNvSpPr/>
          <p:nvPr/>
        </p:nvSpPr>
        <p:spPr>
          <a:xfrm>
            <a:off x="3717420" y="5067657"/>
            <a:ext cx="1281870" cy="734938"/>
          </a:xfrm>
          <a:prstGeom prst="curvedRightArrow">
            <a:avLst>
              <a:gd name="adj1" fmla="val 25000"/>
              <a:gd name="adj2" fmla="val 30481"/>
              <a:gd name="adj3" fmla="val 25000"/>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7168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1" y="1649338"/>
            <a:ext cx="9753600" cy="4476825"/>
          </a:xfrm>
        </p:spPr>
        <p:txBody>
          <a:bodyPr>
            <a:noAutofit/>
          </a:bodyPr>
          <a:lstStyle/>
          <a:p>
            <a:r>
              <a:rPr lang="en-US" dirty="0"/>
              <a:t>The control unit deciphers each instruction stored in the CPU and then carries out the instruction. It directs the movement of electronic signals between main memory and the arithmetic/logic unit. It also directs these electronic signals between main memory and the input and output devices.</a:t>
            </a:r>
          </a:p>
          <a:p>
            <a:r>
              <a:rPr lang="en-US" dirty="0"/>
              <a:t>For every instruction, the control unit carries out four basic operations, known as the </a:t>
            </a:r>
            <a:r>
              <a:rPr lang="en-US" b="1" dirty="0">
                <a:solidFill>
                  <a:schemeClr val="accent2">
                    <a:lumMod val="60000"/>
                    <a:lumOff val="40000"/>
                  </a:schemeClr>
                </a:solidFill>
              </a:rPr>
              <a:t>machine cycle. </a:t>
            </a:r>
            <a:r>
              <a:rPr lang="en-US" dirty="0"/>
              <a:t>In the machine cycle, the CPU (1) fetches an instruction, (2) decodes the instruction, (3) executes the instruction, and (4) stores the result </a:t>
            </a:r>
            <a:r>
              <a:rPr lang="en-US" i="1" dirty="0"/>
              <a:t>(see next slide).</a:t>
            </a:r>
            <a:r>
              <a:rPr lang="en-US" dirty="0"/>
              <a:t>.</a:t>
            </a:r>
          </a:p>
        </p:txBody>
      </p:sp>
    </p:spTree>
    <p:extLst>
      <p:ext uri="{BB962C8B-B14F-4D97-AF65-F5344CB8AC3E}">
        <p14:creationId xmlns:p14="http://schemas.microsoft.com/office/powerpoint/2010/main" val="212825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27</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6649" y="2302609"/>
            <a:ext cx="10216051" cy="4252015"/>
          </a:xfrm>
          <a:prstGeom prst="rect">
            <a:avLst/>
          </a:prstGeom>
        </p:spPr>
      </p:pic>
      <p:sp>
        <p:nvSpPr>
          <p:cNvPr id="4" name="TextBox 3"/>
          <p:cNvSpPr txBox="1"/>
          <p:nvPr/>
        </p:nvSpPr>
        <p:spPr>
          <a:xfrm>
            <a:off x="1589518" y="1495512"/>
            <a:ext cx="9460194" cy="707886"/>
          </a:xfrm>
          <a:prstGeom prst="rect">
            <a:avLst/>
          </a:prstGeom>
          <a:noFill/>
        </p:spPr>
        <p:txBody>
          <a:bodyPr wrap="square" rtlCol="0">
            <a:spAutoFit/>
          </a:bodyPr>
          <a:lstStyle/>
          <a:p>
            <a:r>
              <a:rPr lang="en-US" sz="2000" b="1" i="1" dirty="0">
                <a:solidFill>
                  <a:schemeClr val="accent3">
                    <a:lumMod val="75000"/>
                  </a:schemeClr>
                </a:solidFill>
              </a:rPr>
              <a:t>Each time the central processing unit executes an instruction, it takes a series of steps. The complete series of steps is called a </a:t>
            </a:r>
            <a:r>
              <a:rPr lang="en-US" sz="2000" b="1" dirty="0">
                <a:solidFill>
                  <a:schemeClr val="accent2">
                    <a:lumMod val="60000"/>
                    <a:lumOff val="40000"/>
                  </a:schemeClr>
                </a:solidFill>
              </a:rPr>
              <a:t>machine cycle.</a:t>
            </a:r>
          </a:p>
        </p:txBody>
      </p:sp>
    </p:spTree>
    <p:extLst>
      <p:ext uri="{BB962C8B-B14F-4D97-AF65-F5344CB8AC3E}">
        <p14:creationId xmlns:p14="http://schemas.microsoft.com/office/powerpoint/2010/main" val="79456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The </a:t>
            </a:r>
            <a:r>
              <a:rPr lang="en-US" b="1" dirty="0">
                <a:solidFill>
                  <a:schemeClr val="accent2">
                    <a:lumMod val="60000"/>
                    <a:lumOff val="40000"/>
                  </a:schemeClr>
                </a:solidFill>
              </a:rPr>
              <a:t>arithmetic/logic unit (ALU) </a:t>
            </a:r>
            <a:r>
              <a:rPr lang="en-US" dirty="0"/>
              <a:t>performs arithmetic operations and logical operations and controls the speed of those operations. </a:t>
            </a:r>
          </a:p>
          <a:p>
            <a:r>
              <a:rPr lang="en-US" i="1" dirty="0"/>
              <a:t>Arithmetic operations </a:t>
            </a:r>
            <a:r>
              <a:rPr lang="en-US" dirty="0"/>
              <a:t>are the fundamental math operations: addition, subtraction, multiplication, and division.</a:t>
            </a:r>
          </a:p>
          <a:p>
            <a:r>
              <a:rPr lang="en-US" i="1" dirty="0"/>
              <a:t>Logical operations </a:t>
            </a:r>
            <a:r>
              <a:rPr lang="en-US" dirty="0"/>
              <a:t>are comparisons--the ALU compares two pieces of data to see whether one is equal to ( = ), greater than (&gt;), greater than or equal to ( &gt;= ), less than (&lt;), less than or equal to ( &lt;= ), or not equal to ( </a:t>
            </a:r>
            <a:r>
              <a:rPr lang="en-US" dirty="0">
                <a:latin typeface="Bookman Old Style"/>
              </a:rPr>
              <a:t>≠</a:t>
            </a:r>
            <a:r>
              <a:rPr lang="en-US" dirty="0"/>
              <a:t> ) the other.</a:t>
            </a:r>
          </a:p>
        </p:txBody>
      </p:sp>
    </p:spTree>
    <p:extLst>
      <p:ext uri="{BB962C8B-B14F-4D97-AF65-F5344CB8AC3E}">
        <p14:creationId xmlns:p14="http://schemas.microsoft.com/office/powerpoint/2010/main" val="121112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4225" y="1817225"/>
            <a:ext cx="9508175" cy="4617758"/>
          </a:xfrm>
        </p:spPr>
        <p:txBody>
          <a:bodyPr>
            <a:normAutofit fontScale="92500"/>
          </a:bodyPr>
          <a:lstStyle/>
          <a:p>
            <a:r>
              <a:rPr lang="en-US" dirty="0"/>
              <a:t>The control unit and the ALU also use </a:t>
            </a:r>
            <a:r>
              <a:rPr lang="en-US" b="1" dirty="0">
                <a:solidFill>
                  <a:schemeClr val="accent2">
                    <a:lumMod val="60000"/>
                    <a:lumOff val="40000"/>
                  </a:schemeClr>
                </a:solidFill>
              </a:rPr>
              <a:t>registers,</a:t>
            </a:r>
            <a:r>
              <a:rPr lang="en-US" dirty="0"/>
              <a:t> special CPU areas that enhance the computer’s performance. </a:t>
            </a:r>
          </a:p>
          <a:p>
            <a:r>
              <a:rPr lang="en-US" dirty="0"/>
              <a:t>Registers are high-speed storage areas that temporarily store data during processing. They may store a program instruction while it is being decoded, store data while it is being processed by the ALU, or store the results of a calculation.</a:t>
            </a:r>
          </a:p>
          <a:p>
            <a:r>
              <a:rPr lang="en-US" dirty="0"/>
              <a:t>All data must be represented in a register before it can be processed.</a:t>
            </a:r>
          </a:p>
          <a:p>
            <a:r>
              <a:rPr lang="en-US" dirty="0"/>
              <a:t>The number of registers that a CPU has and the size of each (number of bits) help determine the power and speed of a CPU.</a:t>
            </a:r>
          </a:p>
        </p:txBody>
      </p:sp>
    </p:spTree>
    <p:extLst>
      <p:ext uri="{BB962C8B-B14F-4D97-AF65-F5344CB8AC3E}">
        <p14:creationId xmlns:p14="http://schemas.microsoft.com/office/powerpoint/2010/main" val="279851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682738" y="1683000"/>
            <a:ext cx="9508175" cy="4622383"/>
          </a:xfrm>
        </p:spPr>
        <p:txBody>
          <a:bodyPr>
            <a:normAutofit/>
          </a:bodyPr>
          <a:lstStyle/>
          <a:p>
            <a:pPr marL="0" indent="0">
              <a:buNone/>
            </a:pPr>
            <a:r>
              <a:rPr lang="en-US" b="1" u="sng" dirty="0">
                <a:solidFill>
                  <a:schemeClr val="accent2">
                    <a:lumMod val="60000"/>
                    <a:lumOff val="40000"/>
                  </a:schemeClr>
                </a:solidFill>
                <a:effectLst>
                  <a:outerShdw blurRad="38100" dist="38100" dir="2700000" algn="tl">
                    <a:srgbClr val="000000">
                      <a:alpha val="43137"/>
                    </a:srgbClr>
                  </a:outerShdw>
                </a:effectLst>
              </a:rPr>
              <a:t>UNIT 4A: Processing: The System Unit, Microprocessors,                 &amp; Main Memory</a:t>
            </a:r>
          </a:p>
          <a:p>
            <a:pPr marL="0" indent="0">
              <a:buNone/>
            </a:pPr>
            <a:endParaRPr lang="en-US" b="1" u="sng" dirty="0">
              <a:solidFill>
                <a:schemeClr val="accent2">
                  <a:lumMod val="60000"/>
                  <a:lumOff val="40000"/>
                </a:schemeClr>
              </a:solidFill>
              <a:effectLst>
                <a:outerShdw blurRad="38100" dist="38100" dir="2700000" algn="tl">
                  <a:srgbClr val="000000">
                    <a:alpha val="43137"/>
                  </a:srgbClr>
                </a:outerShdw>
              </a:effectLst>
            </a:endParaRPr>
          </a:p>
          <a:p>
            <a:r>
              <a:rPr lang="en-US" sz="2400" dirty="0"/>
              <a:t>Electronic circuitry has remained basically the same over recent years.</a:t>
            </a:r>
          </a:p>
          <a:p>
            <a:r>
              <a:rPr lang="en-US" sz="2400" dirty="0"/>
              <a:t>A </a:t>
            </a:r>
            <a:r>
              <a:rPr lang="en-US" sz="2400" b="1" dirty="0"/>
              <a:t>circuit</a:t>
            </a:r>
            <a:r>
              <a:rPr lang="en-US" sz="2400" dirty="0"/>
              <a:t> is a closed path followed or capable of being followed            by an electric current.</a:t>
            </a:r>
          </a:p>
          <a:p>
            <a:r>
              <a:rPr lang="en-US" sz="2400" dirty="0"/>
              <a:t>Vacuum tubes used wire circuits inside them to                         facilitate the flow of electrons.</a:t>
            </a:r>
          </a:p>
          <a:p>
            <a:r>
              <a:rPr lang="en-US" sz="2400" dirty="0"/>
              <a:t>Transistors have replaced vacuum tubes.</a:t>
            </a:r>
            <a:endParaRPr lang="en-US" dirty="0"/>
          </a:p>
          <a:p>
            <a:endParaRPr lang="en-US" dirty="0"/>
          </a:p>
          <a:p>
            <a:pPr>
              <a:spcBef>
                <a:spcPts val="0"/>
              </a:spcBef>
            </a:pPr>
            <a:endParaRPr lang="en-US" dirty="0"/>
          </a:p>
          <a:p>
            <a:pPr marL="0" indent="0">
              <a:buNone/>
            </a:pPr>
            <a:endParaRPr lang="en-US" dirty="0"/>
          </a:p>
        </p:txBody>
      </p:sp>
      <p:sp>
        <p:nvSpPr>
          <p:cNvPr id="2" name="Slide Number Placeholder 1"/>
          <p:cNvSpPr>
            <a:spLocks noGrp="1"/>
          </p:cNvSpPr>
          <p:nvPr>
            <p:ph type="sldNum" sz="quarter" idx="4"/>
          </p:nvPr>
        </p:nvSpPr>
        <p:spPr/>
        <p:txBody>
          <a:bodyPr/>
          <a:lstStyle/>
          <a:p>
            <a:fld id="{27C98126-00D4-4536-8967-EB49841E9AA8}" type="slidenum">
              <a:rPr lang="en-US" smtClean="0"/>
              <a:pPr/>
              <a:t>3</a:t>
            </a:fld>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514" r="42586" b="37024"/>
          <a:stretch/>
        </p:blipFill>
        <p:spPr bwMode="auto">
          <a:xfrm>
            <a:off x="8406389" y="4031585"/>
            <a:ext cx="2194560" cy="245350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3874" y="5563437"/>
            <a:ext cx="1508760" cy="1005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rved Right Arrow 2"/>
          <p:cNvSpPr/>
          <p:nvPr/>
        </p:nvSpPr>
        <p:spPr>
          <a:xfrm>
            <a:off x="1316334" y="5563438"/>
            <a:ext cx="657008" cy="57610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ight Arrow 4"/>
          <p:cNvSpPr/>
          <p:nvPr/>
        </p:nvSpPr>
        <p:spPr>
          <a:xfrm>
            <a:off x="7405636" y="5308580"/>
            <a:ext cx="904352" cy="258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8454946"/>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713" y="1817224"/>
            <a:ext cx="9676688" cy="4489571"/>
          </a:xfrm>
        </p:spPr>
        <p:txBody>
          <a:bodyPr>
            <a:normAutofit fontScale="92500" lnSpcReduction="10000"/>
          </a:bodyPr>
          <a:lstStyle/>
          <a:p>
            <a:r>
              <a:rPr lang="en-US" b="1" dirty="0">
                <a:solidFill>
                  <a:schemeClr val="accent2">
                    <a:lumMod val="60000"/>
                    <a:lumOff val="40000"/>
                  </a:schemeClr>
                </a:solidFill>
              </a:rPr>
              <a:t>Buses</a:t>
            </a:r>
            <a:r>
              <a:rPr lang="en-US" dirty="0"/>
              <a:t> are electrical data “roadways” through which bits are transmitted within the CPU and between the CPU and other components of the motherboard.</a:t>
            </a:r>
          </a:p>
          <a:p>
            <a:r>
              <a:rPr lang="en-US" dirty="0"/>
              <a:t>In most computers, the bus width is the same as the computer’s </a:t>
            </a:r>
            <a:r>
              <a:rPr lang="en-US" b="1" dirty="0">
                <a:solidFill>
                  <a:schemeClr val="accent2">
                    <a:lumMod val="60000"/>
                    <a:lumOff val="40000"/>
                  </a:schemeClr>
                </a:solidFill>
              </a:rPr>
              <a:t>word size, </a:t>
            </a:r>
            <a:r>
              <a:rPr lang="en-US" dirty="0"/>
              <a:t>the number of bits that the processor can process at any one time. The more bits in a word, usually the faster the computer. A 32-bit-word computer will transfer data within each microprocessor chip in 32-bit chunks. A 64-bit-word computer is faster, transferring data in 64-bit chunks at a time. (Most, but not all, 32-bit software will run on a 64-bit system, but 64-bit software will not run on a 32-bit system.)</a:t>
            </a:r>
          </a:p>
          <a:p>
            <a:endParaRPr lang="en-US" dirty="0"/>
          </a:p>
          <a:p>
            <a:endParaRPr lang="en-US" dirty="0"/>
          </a:p>
        </p:txBody>
      </p:sp>
      <p:pic>
        <p:nvPicPr>
          <p:cNvPr id="11266" name="Picture 2" descr="C:\Users\user\AppData\Local\Microsoft\Windows\Temporary Internet Files\Content.IE5\WJIRXWXK\MM900297061[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8676" y="1874234"/>
            <a:ext cx="1143000" cy="853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221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Memory</a:t>
            </a:r>
          </a:p>
        </p:txBody>
      </p:sp>
    </p:spTree>
    <p:extLst>
      <p:ext uri="{BB962C8B-B14F-4D97-AF65-F5344CB8AC3E}">
        <p14:creationId xmlns:p14="http://schemas.microsoft.com/office/powerpoint/2010/main" val="259125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9196" y="1817225"/>
            <a:ext cx="8933204" cy="4308938"/>
          </a:xfrm>
        </p:spPr>
        <p:txBody>
          <a:bodyPr/>
          <a:lstStyle/>
          <a:p>
            <a:pPr marL="0" indent="0">
              <a:buNone/>
            </a:pPr>
            <a:r>
              <a:rPr lang="en-US" b="1" dirty="0"/>
              <a:t>Memory</a:t>
            </a:r>
          </a:p>
          <a:p>
            <a:pPr lvl="1"/>
            <a:r>
              <a:rPr lang="en-US" sz="2800" dirty="0"/>
              <a:t>Two type of storage: </a:t>
            </a:r>
            <a:r>
              <a:rPr lang="en-US" sz="2800" dirty="0">
                <a:solidFill>
                  <a:schemeClr val="accent2">
                    <a:lumMod val="60000"/>
                    <a:lumOff val="40000"/>
                  </a:schemeClr>
                </a:solidFill>
              </a:rPr>
              <a:t>primary</a:t>
            </a:r>
            <a:r>
              <a:rPr lang="en-US" sz="2800" dirty="0"/>
              <a:t> and </a:t>
            </a:r>
            <a:r>
              <a:rPr lang="en-US" sz="2800" dirty="0">
                <a:solidFill>
                  <a:schemeClr val="accent2">
                    <a:lumMod val="60000"/>
                    <a:lumOff val="40000"/>
                  </a:schemeClr>
                </a:solidFill>
              </a:rPr>
              <a:t>secondary.</a:t>
            </a:r>
          </a:p>
          <a:p>
            <a:pPr lvl="2"/>
            <a:r>
              <a:rPr lang="en-US" sz="2600" dirty="0"/>
              <a:t>Primary storage = “memory,” “main memory,” “RAM”; this type of memory is temporary and volatile.</a:t>
            </a:r>
          </a:p>
          <a:p>
            <a:pPr lvl="2"/>
            <a:r>
              <a:rPr lang="en-US" sz="2600" dirty="0"/>
              <a:t>Secondary storage = hard disks and flash memory units; this type of memory is relatively permanent and nonvolatile.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32</a:t>
            </a:fld>
            <a:endParaRPr lang="en-US" dirty="0"/>
          </a:p>
        </p:txBody>
      </p:sp>
      <p:pic>
        <p:nvPicPr>
          <p:cNvPr id="9218" name="Picture 2" descr="C:\Users\user\AppData\Local\Microsoft\Windows\Temporary Internet Files\Content.IE5\C79X6YT8\MC90005891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751" y="2008265"/>
            <a:ext cx="2194560" cy="183405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94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46931" y="1529697"/>
            <a:ext cx="4083793" cy="4862714"/>
          </a:xfrm>
        </p:spPr>
        <p:txBody>
          <a:bodyPr>
            <a:normAutofit/>
          </a:bodyPr>
          <a:lstStyle/>
          <a:p>
            <a:pPr marL="381000" indent="-381000">
              <a:buNone/>
            </a:pPr>
            <a:r>
              <a:rPr lang="en-US" sz="2400" b="1" dirty="0"/>
              <a:t>Memory Chips</a:t>
            </a:r>
          </a:p>
          <a:p>
            <a:pPr marL="381000" indent="-381000">
              <a:buNone/>
            </a:pPr>
            <a:r>
              <a:rPr lang="en-US" dirty="0"/>
              <a:t>	RAM</a:t>
            </a:r>
          </a:p>
          <a:p>
            <a:pPr marL="381000" indent="-381000">
              <a:buFont typeface="Wingdings" pitchFamily="2" charset="2"/>
              <a:buAutoNum type="arabicPeriod"/>
            </a:pPr>
            <a:endParaRPr lang="en-US" sz="1100" dirty="0"/>
          </a:p>
          <a:p>
            <a:pPr marL="381000" indent="-381000">
              <a:buFont typeface="Wingdings" pitchFamily="2" charset="2"/>
              <a:buAutoNum type="arabicPeriod"/>
            </a:pPr>
            <a:endParaRPr lang="en-US" sz="1200" dirty="0"/>
          </a:p>
          <a:p>
            <a:pPr marL="381000" indent="-381000">
              <a:spcBef>
                <a:spcPts val="300"/>
              </a:spcBef>
              <a:buNone/>
            </a:pPr>
            <a:r>
              <a:rPr lang="en-US" dirty="0"/>
              <a:t>	ROM</a:t>
            </a:r>
          </a:p>
          <a:p>
            <a:pPr marL="381000" indent="-381000">
              <a:spcBef>
                <a:spcPts val="0"/>
              </a:spcBef>
              <a:buNone/>
            </a:pPr>
            <a:endParaRPr lang="en-US" dirty="0"/>
          </a:p>
          <a:p>
            <a:pPr marL="381000" indent="-381000">
              <a:spcBef>
                <a:spcPts val="1800"/>
              </a:spcBef>
              <a:buNone/>
            </a:pPr>
            <a:r>
              <a:rPr lang="en-US" dirty="0"/>
              <a:t>	CMOS</a:t>
            </a:r>
          </a:p>
          <a:p>
            <a:pPr marL="0" indent="0">
              <a:spcBef>
                <a:spcPct val="0"/>
              </a:spcBef>
              <a:buNone/>
            </a:pPr>
            <a:endParaRPr lang="en-US" dirty="0"/>
          </a:p>
          <a:p>
            <a:pPr marL="381000" indent="-381000">
              <a:spcBef>
                <a:spcPct val="0"/>
              </a:spcBef>
              <a:buNone/>
            </a:pPr>
            <a:r>
              <a:rPr lang="en-US" dirty="0"/>
              <a:t>	Flash</a:t>
            </a:r>
          </a:p>
        </p:txBody>
      </p:sp>
      <p:sp>
        <p:nvSpPr>
          <p:cNvPr id="4" name="Text Placeholder 3"/>
          <p:cNvSpPr>
            <a:spLocks noGrp="1"/>
          </p:cNvSpPr>
          <p:nvPr>
            <p:ph type="body" sz="quarter" idx="14"/>
          </p:nvPr>
        </p:nvSpPr>
        <p:spPr>
          <a:xfrm>
            <a:off x="4731390" y="1493241"/>
            <a:ext cx="7236903" cy="5117285"/>
          </a:xfrm>
        </p:spPr>
        <p:txBody>
          <a:bodyPr>
            <a:normAutofit/>
          </a:bodyPr>
          <a:lstStyle/>
          <a:p>
            <a:pPr marL="381000" indent="-381000">
              <a:buNone/>
            </a:pPr>
            <a:r>
              <a:rPr lang="en-US" sz="2400" b="1" dirty="0"/>
              <a:t>Explanation</a:t>
            </a:r>
          </a:p>
          <a:p>
            <a:pPr marL="457200" indent="-381000">
              <a:spcBef>
                <a:spcPts val="1200"/>
              </a:spcBef>
              <a:buNone/>
            </a:pPr>
            <a:r>
              <a:rPr lang="en-US" sz="1600" dirty="0"/>
              <a:t>	Random Access Memory chips are </a:t>
            </a:r>
            <a:r>
              <a:rPr lang="en-US" sz="1600" b="1" dirty="0">
                <a:solidFill>
                  <a:schemeClr val="accent2">
                    <a:lumMod val="60000"/>
                    <a:lumOff val="40000"/>
                  </a:schemeClr>
                </a:solidFill>
              </a:rPr>
              <a:t>volatile </a:t>
            </a:r>
            <a:r>
              <a:rPr lang="en-US" sz="1600" dirty="0"/>
              <a:t>and hold: </a:t>
            </a:r>
          </a:p>
          <a:p>
            <a:pPr marL="723900" lvl="1" indent="-381000">
              <a:buFont typeface="Wingdings" pitchFamily="2" charset="2"/>
              <a:buAutoNum type="alphaLcPeriod"/>
            </a:pPr>
            <a:r>
              <a:rPr lang="en-US" sz="1600" dirty="0"/>
              <a:t>Software instructions</a:t>
            </a:r>
          </a:p>
          <a:p>
            <a:pPr marL="723900" lvl="1" indent="-381000">
              <a:buFont typeface="Wingdings" pitchFamily="2" charset="2"/>
              <a:buAutoNum type="alphaLcPeriod"/>
            </a:pPr>
            <a:r>
              <a:rPr lang="en-US" sz="1600" dirty="0"/>
              <a:t>Data before &amp; after the CPU processes it</a:t>
            </a:r>
          </a:p>
          <a:p>
            <a:pPr marL="381000" indent="-381000">
              <a:lnSpc>
                <a:spcPct val="90000"/>
              </a:lnSpc>
              <a:spcBef>
                <a:spcPts val="1200"/>
              </a:spcBef>
              <a:buNone/>
            </a:pPr>
            <a:r>
              <a:rPr lang="en-US" sz="1600" dirty="0"/>
              <a:t>	Read Only Memory</a:t>
            </a:r>
          </a:p>
          <a:p>
            <a:pPr marL="723900" lvl="1" indent="-381000">
              <a:lnSpc>
                <a:spcPct val="90000"/>
              </a:lnSpc>
              <a:buFont typeface="Wingdings" pitchFamily="2" charset="2"/>
              <a:buAutoNum type="alphaLcPeriod"/>
            </a:pPr>
            <a:r>
              <a:rPr lang="en-US" sz="1600" dirty="0"/>
              <a:t>Cannot be written on or erased without special equipment</a:t>
            </a:r>
          </a:p>
          <a:p>
            <a:pPr marL="723900" lvl="1" indent="-381000">
              <a:lnSpc>
                <a:spcPct val="90000"/>
              </a:lnSpc>
              <a:buFont typeface="Wingdings" pitchFamily="2" charset="2"/>
              <a:buAutoNum type="alphaLcPeriod"/>
            </a:pPr>
            <a:r>
              <a:rPr lang="en-US" sz="1600" dirty="0"/>
              <a:t>Are loaded at factory with fixed (permanent) start-up instructions (BIOS), that tell the computer how to load the operating system</a:t>
            </a:r>
          </a:p>
          <a:p>
            <a:pPr marL="381000" indent="-381000">
              <a:lnSpc>
                <a:spcPct val="85000"/>
              </a:lnSpc>
              <a:spcBef>
                <a:spcPts val="1200"/>
              </a:spcBef>
              <a:buNone/>
            </a:pPr>
            <a:r>
              <a:rPr lang="en-US" sz="1600" dirty="0"/>
              <a:t>	Complementary Metal Oxide Semiconductor</a:t>
            </a:r>
          </a:p>
          <a:p>
            <a:pPr marL="723900" lvl="1" indent="-381000">
              <a:lnSpc>
                <a:spcPct val="85000"/>
              </a:lnSpc>
              <a:buFont typeface="Wingdings" pitchFamily="2" charset="2"/>
              <a:buAutoNum type="alphaLcPeriod"/>
            </a:pPr>
            <a:r>
              <a:rPr lang="en-US" sz="1600" dirty="0"/>
              <a:t>Powered by a battery</a:t>
            </a:r>
          </a:p>
          <a:p>
            <a:pPr marL="723900" lvl="1" indent="-381000">
              <a:lnSpc>
                <a:spcPct val="85000"/>
              </a:lnSpc>
              <a:buFont typeface="Wingdings" pitchFamily="2" charset="2"/>
              <a:buAutoNum type="alphaLcPeriod"/>
            </a:pPr>
            <a:r>
              <a:rPr lang="en-US" sz="1600" dirty="0"/>
              <a:t>Contains time, date, calendar, boot password</a:t>
            </a:r>
          </a:p>
          <a:p>
            <a:pPr marL="0" indent="-381000">
              <a:lnSpc>
                <a:spcPct val="85000"/>
              </a:lnSpc>
              <a:spcBef>
                <a:spcPts val="1200"/>
              </a:spcBef>
              <a:buNone/>
            </a:pPr>
            <a:r>
              <a:rPr lang="en-US" sz="1600" dirty="0"/>
              <a:t>	Nonvolatile memory that can be erased and reprogrammed more than once</a:t>
            </a:r>
          </a:p>
          <a:p>
            <a:pPr marL="723900" lvl="1" indent="-381000">
              <a:lnSpc>
                <a:spcPct val="85000"/>
              </a:lnSpc>
              <a:buFont typeface="Wingdings" pitchFamily="2" charset="2"/>
              <a:buAutoNum type="alphaLcPeriod"/>
            </a:pPr>
            <a:r>
              <a:rPr lang="en-US" sz="1600" dirty="0"/>
              <a:t>Doesn’t require a battery</a:t>
            </a:r>
          </a:p>
          <a:p>
            <a:pPr marL="723900" lvl="1" indent="-381000">
              <a:lnSpc>
                <a:spcPct val="85000"/>
              </a:lnSpc>
              <a:buFont typeface="Wingdings" pitchFamily="2" charset="2"/>
              <a:buAutoNum type="alphaLcPeriod"/>
            </a:pPr>
            <a:r>
              <a:rPr lang="en-US" sz="1600" dirty="0"/>
              <a:t>Used in newer PCs for BIOS instructions</a:t>
            </a:r>
          </a:p>
          <a:p>
            <a:endParaRPr lang="en-US" dirty="0"/>
          </a:p>
        </p:txBody>
      </p:sp>
      <p:sp>
        <p:nvSpPr>
          <p:cNvPr id="5" name="Slide Number Placeholder 4"/>
          <p:cNvSpPr>
            <a:spLocks noGrp="1"/>
          </p:cNvSpPr>
          <p:nvPr>
            <p:ph type="sldNum" sz="quarter" idx="4"/>
          </p:nvPr>
        </p:nvSpPr>
        <p:spPr/>
        <p:txBody>
          <a:bodyPr/>
          <a:lstStyle/>
          <a:p>
            <a:fld id="{27C98126-00D4-4536-8967-EB49841E9AA8}" type="slidenum">
              <a:rPr lang="en-US" smtClean="0"/>
              <a:pPr/>
              <a:t>33</a:t>
            </a:fld>
            <a:endParaRPr lang="en-US" dirty="0"/>
          </a:p>
        </p:txBody>
      </p:sp>
      <p:pic>
        <p:nvPicPr>
          <p:cNvPr id="10242" name="Picture 2" descr="C:\Users\user\AppData\Local\Microsoft\Windows\Temporary Internet Files\Content.IE5\NJ54PAKZ\MP900400623[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85851" y="384561"/>
            <a:ext cx="2133600" cy="1535679"/>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1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0171" y="1644241"/>
            <a:ext cx="9882229" cy="4832059"/>
          </a:xfrm>
        </p:spPr>
        <p:txBody>
          <a:bodyPr>
            <a:normAutofit/>
          </a:bodyPr>
          <a:lstStyle/>
          <a:p>
            <a:pPr marL="0" indent="0">
              <a:buNone/>
            </a:pPr>
            <a:r>
              <a:rPr lang="en-US" dirty="0"/>
              <a:t>Speeding up Processing: </a:t>
            </a:r>
            <a:r>
              <a:rPr lang="en-US" dirty="0">
                <a:solidFill>
                  <a:schemeClr val="accent2">
                    <a:lumMod val="60000"/>
                    <a:lumOff val="40000"/>
                  </a:schemeClr>
                </a:solidFill>
              </a:rPr>
              <a:t>Cache </a:t>
            </a:r>
          </a:p>
          <a:p>
            <a:pPr lvl="1"/>
            <a:r>
              <a:rPr lang="en-US" dirty="0"/>
              <a:t>The CPU works much faster than RAM, so it often must wait for information</a:t>
            </a:r>
          </a:p>
          <a:p>
            <a:pPr lvl="1"/>
            <a:r>
              <a:rPr lang="en-US" b="1" dirty="0"/>
              <a:t>Cache</a:t>
            </a:r>
            <a:r>
              <a:rPr lang="en-US" dirty="0"/>
              <a:t> temporarily stores instructions and data that the processor uses frequently to speed up processing</a:t>
            </a:r>
          </a:p>
          <a:p>
            <a:pPr lvl="3"/>
            <a:r>
              <a:rPr lang="en-US" b="1" dirty="0"/>
              <a:t>Level 1</a:t>
            </a:r>
            <a:r>
              <a:rPr lang="en-US" dirty="0"/>
              <a:t> cache is part of the microprocessor</a:t>
            </a:r>
          </a:p>
          <a:p>
            <a:pPr lvl="4"/>
            <a:r>
              <a:rPr lang="en-US" dirty="0"/>
              <a:t>Holds 8 to 128 KB</a:t>
            </a:r>
          </a:p>
          <a:p>
            <a:pPr lvl="4"/>
            <a:r>
              <a:rPr lang="en-US" dirty="0"/>
              <a:t>Faster than Level 2 cache</a:t>
            </a:r>
          </a:p>
          <a:p>
            <a:pPr lvl="3"/>
            <a:r>
              <a:rPr lang="en-US" b="1" dirty="0"/>
              <a:t>Level 2</a:t>
            </a:r>
            <a:r>
              <a:rPr lang="en-US" dirty="0"/>
              <a:t> cache is external cache</a:t>
            </a:r>
          </a:p>
          <a:p>
            <a:pPr lvl="4"/>
            <a:r>
              <a:rPr lang="en-US" dirty="0"/>
              <a:t>Holds 64 kb to 16 MB</a:t>
            </a:r>
          </a:p>
          <a:p>
            <a:pPr lvl="3"/>
            <a:r>
              <a:rPr lang="en-US" b="1" dirty="0"/>
              <a:t>Level 3</a:t>
            </a:r>
            <a:r>
              <a:rPr lang="en-US" dirty="0"/>
              <a:t> cache is on the motherboard</a:t>
            </a:r>
          </a:p>
          <a:p>
            <a:pPr lvl="4"/>
            <a:r>
              <a:rPr lang="en-US" dirty="0"/>
              <a:t>Comes on very high-end computers</a:t>
            </a:r>
          </a:p>
          <a:p>
            <a:pPr lvl="4"/>
            <a:r>
              <a:rPr lang="en-US" dirty="0"/>
              <a:t>Holds 2 to 8 MB</a:t>
            </a:r>
          </a:p>
        </p:txBody>
      </p:sp>
      <p:sp>
        <p:nvSpPr>
          <p:cNvPr id="4" name="Slide Number Placeholder 3"/>
          <p:cNvSpPr>
            <a:spLocks noGrp="1"/>
          </p:cNvSpPr>
          <p:nvPr>
            <p:ph type="sldNum" sz="quarter" idx="4"/>
          </p:nvPr>
        </p:nvSpPr>
        <p:spPr/>
        <p:txBody>
          <a:bodyPr/>
          <a:lstStyle/>
          <a:p>
            <a:fld id="{27C98126-00D4-4536-8967-EB49841E9AA8}" type="slidenum">
              <a:rPr lang="en-US" smtClean="0"/>
              <a:pPr/>
              <a:t>34</a:t>
            </a:fld>
            <a:endParaRPr lang="en-US" dirty="0"/>
          </a:p>
        </p:txBody>
      </p:sp>
      <p:pic>
        <p:nvPicPr>
          <p:cNvPr id="12290" name="Picture 2" descr="C:\Users\user\AppData\Local\Microsoft\Windows\Temporary Internet Files\Content.IE5\C79X6YT8\MP900407065[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96171" y="3760150"/>
            <a:ext cx="2878223" cy="17570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48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3726" y="1817225"/>
            <a:ext cx="9848673" cy="4308938"/>
          </a:xfrm>
        </p:spPr>
        <p:txBody>
          <a:bodyPr/>
          <a:lstStyle/>
          <a:p>
            <a:r>
              <a:rPr lang="en-US" b="1" dirty="0">
                <a:solidFill>
                  <a:schemeClr val="accent2">
                    <a:lumMod val="60000"/>
                    <a:lumOff val="40000"/>
                  </a:schemeClr>
                </a:solidFill>
              </a:rPr>
              <a:t>Virtual Memory</a:t>
            </a:r>
            <a:r>
              <a:rPr lang="en-US" dirty="0"/>
              <a:t>—also used to speed up processing.</a:t>
            </a:r>
          </a:p>
          <a:p>
            <a:pPr lvl="1"/>
            <a:r>
              <a:rPr lang="en-US" sz="2600" dirty="0"/>
              <a:t>This type of memory is unused hard disk or optical (CD) space that the processor uses to extend the capacity of RAM.</a:t>
            </a:r>
          </a:p>
          <a:p>
            <a:pPr lvl="1"/>
            <a:r>
              <a:rPr lang="en-US" sz="2600" dirty="0"/>
              <a:t>The processor goes first to L1 cache, then L2 cache, then RAM, then virtual memory.</a:t>
            </a:r>
          </a:p>
          <a:p>
            <a:pPr lvl="1"/>
            <a:r>
              <a:rPr lang="en-US" sz="2600" dirty="0"/>
              <a:t>Each type of memory is slower than its predecessor.</a:t>
            </a:r>
          </a:p>
        </p:txBody>
      </p:sp>
      <p:sp>
        <p:nvSpPr>
          <p:cNvPr id="4" name="Slide Number Placeholder 3"/>
          <p:cNvSpPr>
            <a:spLocks noGrp="1"/>
          </p:cNvSpPr>
          <p:nvPr>
            <p:ph type="sldNum" sz="quarter" idx="4"/>
          </p:nvPr>
        </p:nvSpPr>
        <p:spPr/>
        <p:txBody>
          <a:bodyPr/>
          <a:lstStyle/>
          <a:p>
            <a:fld id="{27C98126-00D4-4536-8967-EB49841E9AA8}" type="slidenum">
              <a:rPr lang="en-US" smtClean="0"/>
              <a:pPr/>
              <a:t>35</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2138"/>
          <a:stretch/>
        </p:blipFill>
        <p:spPr>
          <a:xfrm>
            <a:off x="3798546" y="4845465"/>
            <a:ext cx="3383280" cy="749824"/>
          </a:xfrm>
          <a:prstGeom prst="rect">
            <a:avLst/>
          </a:prstGeom>
        </p:spPr>
      </p:pic>
    </p:spTree>
    <p:extLst>
      <p:ext uri="{BB962C8B-B14F-4D97-AF65-F5344CB8AC3E}">
        <p14:creationId xmlns:p14="http://schemas.microsoft.com/office/powerpoint/2010/main" val="45074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 Expansion Cards, Bus Lines, &amp; Ports</a:t>
            </a:r>
          </a:p>
        </p:txBody>
      </p:sp>
    </p:spTree>
    <p:extLst>
      <p:ext uri="{BB962C8B-B14F-4D97-AF65-F5344CB8AC3E}">
        <p14:creationId xmlns:p14="http://schemas.microsoft.com/office/powerpoint/2010/main" val="9617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541" y="1817225"/>
            <a:ext cx="9859859" cy="4308938"/>
          </a:xfrm>
        </p:spPr>
        <p:txBody>
          <a:bodyPr>
            <a:normAutofit lnSpcReduction="10000"/>
          </a:bodyPr>
          <a:lstStyle/>
          <a:p>
            <a:pPr marL="0" indent="0">
              <a:buNone/>
            </a:pPr>
            <a:r>
              <a:rPr lang="en-US" sz="2400" b="1" i="1" dirty="0">
                <a:solidFill>
                  <a:schemeClr val="accent3">
                    <a:lumMod val="75000"/>
                  </a:schemeClr>
                </a:solidFill>
              </a:rPr>
              <a:t>Expansion cards plug into slots on the motherboard that are connected by buses to ports that the user can access.</a:t>
            </a:r>
          </a:p>
          <a:p>
            <a:pPr marL="0" indent="0">
              <a:buNone/>
            </a:pPr>
            <a:endParaRPr lang="en-US" sz="2400" b="1" dirty="0">
              <a:solidFill>
                <a:schemeClr val="accent3">
                  <a:lumMod val="75000"/>
                </a:schemeClr>
              </a:solidFill>
            </a:endParaRPr>
          </a:p>
          <a:p>
            <a:r>
              <a:rPr lang="en-US" b="1" dirty="0">
                <a:solidFill>
                  <a:schemeClr val="accent2">
                    <a:lumMod val="60000"/>
                    <a:lumOff val="40000"/>
                  </a:schemeClr>
                </a:solidFill>
              </a:rPr>
              <a:t>Expansion cards </a:t>
            </a:r>
            <a:r>
              <a:rPr lang="en-US" dirty="0"/>
              <a:t>are circuit boards that provide more memory or that control peripheral devices (for </a:t>
            </a:r>
            <a:r>
              <a:rPr lang="en-US" i="1" dirty="0"/>
              <a:t>graphics, sound, video, network interface, wireless connection, </a:t>
            </a:r>
            <a:r>
              <a:rPr lang="en-US" dirty="0"/>
              <a:t>etc.).</a:t>
            </a:r>
          </a:p>
          <a:p>
            <a:r>
              <a:rPr lang="en-US" b="1" dirty="0">
                <a:solidFill>
                  <a:schemeClr val="accent2">
                    <a:lumMod val="60000"/>
                    <a:lumOff val="40000"/>
                  </a:schemeClr>
                </a:solidFill>
              </a:rPr>
              <a:t>Buses</a:t>
            </a:r>
            <a:r>
              <a:rPr lang="en-US" dirty="0"/>
              <a:t> connect the expansion cards to ports.</a:t>
            </a:r>
          </a:p>
          <a:p>
            <a:r>
              <a:rPr lang="en-US" dirty="0"/>
              <a:t>A </a:t>
            </a:r>
            <a:r>
              <a:rPr lang="en-US" b="1" dirty="0">
                <a:solidFill>
                  <a:schemeClr val="accent2">
                    <a:lumMod val="60000"/>
                    <a:lumOff val="40000"/>
                  </a:schemeClr>
                </a:solidFill>
              </a:rPr>
              <a:t>port</a:t>
            </a:r>
            <a:r>
              <a:rPr lang="en-US" dirty="0"/>
              <a:t> is a connecting socket or jack on the outside of the computer unit or device into which are plugged different kinds of cables that connect peripheral devices.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37</a:t>
            </a:fld>
            <a:endParaRPr lang="en-US" dirty="0"/>
          </a:p>
        </p:txBody>
      </p:sp>
    </p:spTree>
    <p:extLst>
      <p:ext uri="{BB962C8B-B14F-4D97-AF65-F5344CB8AC3E}">
        <p14:creationId xmlns:p14="http://schemas.microsoft.com/office/powerpoint/2010/main" val="47517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8763" y="1817225"/>
            <a:ext cx="4698101" cy="4308938"/>
          </a:xfrm>
        </p:spPr>
        <p:txBody>
          <a:bodyPr>
            <a:normAutofit lnSpcReduction="10000"/>
          </a:bodyPr>
          <a:lstStyle/>
          <a:p>
            <a:pPr marL="0" indent="0">
              <a:buNone/>
            </a:pPr>
            <a:r>
              <a:rPr lang="en-US" b="1" dirty="0">
                <a:solidFill>
                  <a:schemeClr val="accent2">
                    <a:lumMod val="60000"/>
                    <a:lumOff val="40000"/>
                  </a:schemeClr>
                </a:solidFill>
              </a:rPr>
              <a:t>Expansion Cards: </a:t>
            </a:r>
            <a:r>
              <a:rPr lang="en-US" dirty="0"/>
              <a:t>If a computer uses </a:t>
            </a:r>
            <a:r>
              <a:rPr lang="en-US" i="1" dirty="0"/>
              <a:t>closed architecture, </a:t>
            </a:r>
            <a:r>
              <a:rPr lang="en-US" dirty="0"/>
              <a:t>no expansion  cards can be added; if the computer uses </a:t>
            </a:r>
            <a:r>
              <a:rPr lang="en-US" i="1" dirty="0"/>
              <a:t>open architecture,</a:t>
            </a:r>
            <a:r>
              <a:rPr lang="en-US" dirty="0"/>
              <a:t> expansion cards can be inserted in expansion slots inside the computer, connected to the motherboard.</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38</a:t>
            </a:fld>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2122" y="2002423"/>
            <a:ext cx="6344441" cy="4005269"/>
          </a:xfrm>
          <a:prstGeom prst="rect">
            <a:avLst/>
          </a:prstGeom>
        </p:spPr>
      </p:pic>
    </p:spTree>
    <p:extLst>
      <p:ext uri="{BB962C8B-B14F-4D97-AF65-F5344CB8AC3E}">
        <p14:creationId xmlns:p14="http://schemas.microsoft.com/office/powerpoint/2010/main" val="273229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An expansion bus is not the same as the frontside bus:</a:t>
            </a:r>
          </a:p>
          <a:p>
            <a:pPr marL="0" indent="0">
              <a:buNone/>
            </a:pPr>
            <a:endParaRPr lang="en-US" b="1" dirty="0"/>
          </a:p>
          <a:p>
            <a:r>
              <a:rPr lang="en-US" b="1" dirty="0">
                <a:solidFill>
                  <a:schemeClr val="accent2">
                    <a:lumMod val="60000"/>
                    <a:lumOff val="40000"/>
                  </a:schemeClr>
                </a:solidFill>
              </a:rPr>
              <a:t>Frontside bus: </a:t>
            </a:r>
            <a:r>
              <a:rPr lang="en-US" dirty="0"/>
              <a:t>The bus that connects the CPU within itself and to main memory.</a:t>
            </a:r>
            <a:endParaRPr lang="en-US" i="1" dirty="0"/>
          </a:p>
          <a:p>
            <a:r>
              <a:rPr lang="en-US" b="1" dirty="0">
                <a:solidFill>
                  <a:schemeClr val="accent2">
                    <a:lumMod val="60000"/>
                    <a:lumOff val="40000"/>
                  </a:schemeClr>
                </a:solidFill>
              </a:rPr>
              <a:t>Expansion bus: </a:t>
            </a:r>
            <a:r>
              <a:rPr lang="en-US" dirty="0"/>
              <a:t>Buses that connect the CPU with expansion slots on the motherboard and thus via ports with peripheral devices.</a:t>
            </a:r>
          </a:p>
        </p:txBody>
      </p:sp>
    </p:spTree>
    <p:extLst>
      <p:ext uri="{BB962C8B-B14F-4D97-AF65-F5344CB8AC3E}">
        <p14:creationId xmlns:p14="http://schemas.microsoft.com/office/powerpoint/2010/main" val="358920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Microchips, Miniaturization, </a:t>
            </a:r>
            <a:br>
              <a:rPr lang="en-US" dirty="0"/>
            </a:br>
            <a:r>
              <a:rPr lang="en-US" dirty="0"/>
              <a:t>&amp; Mobility</a:t>
            </a:r>
          </a:p>
        </p:txBody>
      </p:sp>
      <p:sp>
        <p:nvSpPr>
          <p:cNvPr id="4" name="Slide Number Placeholder 3"/>
          <p:cNvSpPr>
            <a:spLocks noGrp="1"/>
          </p:cNvSpPr>
          <p:nvPr>
            <p:ph type="sldNum" sz="quarter" idx="4"/>
          </p:nvPr>
        </p:nvSpPr>
        <p:spPr/>
        <p:txBody>
          <a:bodyPr/>
          <a:lstStyle/>
          <a:p>
            <a:fld id="{27C98126-00D4-4536-8967-EB49841E9AA8}" type="slidenum">
              <a:rPr lang="en-US" smtClean="0"/>
              <a:pPr/>
              <a:t>4</a:t>
            </a:fld>
            <a:endParaRPr lang="en-US" dirty="0"/>
          </a:p>
        </p:txBody>
      </p:sp>
    </p:spTree>
    <p:extLst>
      <p:ext uri="{BB962C8B-B14F-4D97-AF65-F5344CB8AC3E}">
        <p14:creationId xmlns:p14="http://schemas.microsoft.com/office/powerpoint/2010/main" val="132617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7327" y="1717705"/>
            <a:ext cx="10215073" cy="4828373"/>
          </a:xfrm>
        </p:spPr>
        <p:txBody>
          <a:bodyPr>
            <a:normAutofit fontScale="77500" lnSpcReduction="20000"/>
          </a:bodyPr>
          <a:lstStyle/>
          <a:p>
            <a:pPr marL="0" indent="0">
              <a:buNone/>
            </a:pPr>
            <a:r>
              <a:rPr lang="en-US" sz="3600" b="1" dirty="0"/>
              <a:t>Types of expansion buses:</a:t>
            </a:r>
          </a:p>
          <a:p>
            <a:pPr>
              <a:spcBef>
                <a:spcPts val="1200"/>
              </a:spcBef>
            </a:pPr>
            <a:r>
              <a:rPr lang="en-US" sz="3100" b="1" dirty="0">
                <a:solidFill>
                  <a:schemeClr val="accent2">
                    <a:lumMod val="60000"/>
                    <a:lumOff val="40000"/>
                  </a:schemeClr>
                </a:solidFill>
              </a:rPr>
              <a:t>PCI:</a:t>
            </a:r>
            <a:r>
              <a:rPr lang="en-US" sz="3100" dirty="0"/>
              <a:t> High-speed bus that has been widely used to connect PC graphics cards, sound cards, modems, and high-speed network cards.</a:t>
            </a:r>
          </a:p>
          <a:p>
            <a:pPr>
              <a:spcBef>
                <a:spcPts val="1200"/>
              </a:spcBef>
            </a:pPr>
            <a:r>
              <a:rPr lang="en-US" sz="3100" b="1" dirty="0">
                <a:solidFill>
                  <a:schemeClr val="accent2">
                    <a:lumMod val="60000"/>
                    <a:lumOff val="40000"/>
                  </a:schemeClr>
                </a:solidFill>
              </a:rPr>
              <a:t>PCI Express: </a:t>
            </a:r>
            <a:r>
              <a:rPr lang="en-US" sz="3100" dirty="0"/>
              <a:t>Doubles the speed of the original PCI bus </a:t>
            </a:r>
            <a:r>
              <a:rPr lang="en-US" sz="3100" b="1" dirty="0"/>
              <a:t>. </a:t>
            </a:r>
            <a:r>
              <a:rPr lang="en-US" sz="3100" dirty="0"/>
              <a:t>PCIe is the latest standard for expansion cards available on mainstream personal computers.</a:t>
            </a:r>
          </a:p>
          <a:p>
            <a:pPr>
              <a:spcBef>
                <a:spcPts val="1200"/>
              </a:spcBef>
            </a:pPr>
            <a:r>
              <a:rPr lang="en-US" sz="3100" b="1" dirty="0">
                <a:solidFill>
                  <a:schemeClr val="accent2">
                    <a:lumMod val="60000"/>
                    <a:lumOff val="40000"/>
                  </a:schemeClr>
                </a:solidFill>
              </a:rPr>
              <a:t>Accelerated Graphics: </a:t>
            </a:r>
            <a:r>
              <a:rPr lang="en-US" sz="3100" dirty="0"/>
              <a:t>Transmits data at twice the speed of a PCI bus and is designed to support video and 3-D graphics.</a:t>
            </a:r>
          </a:p>
          <a:p>
            <a:pPr>
              <a:spcBef>
                <a:spcPts val="1200"/>
              </a:spcBef>
            </a:pPr>
            <a:r>
              <a:rPr lang="en-US" sz="3100" b="1" dirty="0">
                <a:solidFill>
                  <a:schemeClr val="accent2">
                    <a:lumMod val="60000"/>
                    <a:lumOff val="40000"/>
                  </a:schemeClr>
                </a:solidFill>
              </a:rPr>
              <a:t>Universal Serial Bus (USB):</a:t>
            </a:r>
            <a:r>
              <a:rPr lang="en-US" sz="3100" dirty="0"/>
              <a:t> Does away with the need to install cards in expansion slots. USB devices can connect one to another outside the system unit, and then the USB bus connects to the PCI bus on the motherboard.</a:t>
            </a:r>
          </a:p>
          <a:p>
            <a:pPr>
              <a:spcBef>
                <a:spcPts val="1200"/>
              </a:spcBef>
            </a:pPr>
            <a:r>
              <a:rPr lang="en-US" sz="3100" b="1" dirty="0">
                <a:solidFill>
                  <a:schemeClr val="accent2">
                    <a:lumMod val="60000"/>
                    <a:lumOff val="40000"/>
                  </a:schemeClr>
                </a:solidFill>
              </a:rPr>
              <a:t>Firewire:</a:t>
            </a:r>
            <a:r>
              <a:rPr lang="en-US" sz="3100" dirty="0"/>
              <a:t> Resembles the USB bus but is used for more specialized purposes, such as to connect audio and video equipment to the motherboard.</a:t>
            </a:r>
          </a:p>
        </p:txBody>
      </p:sp>
    </p:spTree>
    <p:extLst>
      <p:ext uri="{BB962C8B-B14F-4D97-AF65-F5344CB8AC3E}">
        <p14:creationId xmlns:p14="http://schemas.microsoft.com/office/powerpoint/2010/main" val="349963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769121" y="1551964"/>
            <a:ext cx="2385140" cy="4561325"/>
          </a:xfrm>
        </p:spPr>
        <p:txBody>
          <a:bodyPr>
            <a:normAutofit/>
          </a:bodyPr>
          <a:lstStyle/>
          <a:p>
            <a:pPr marL="381000" indent="-381000">
              <a:buNone/>
            </a:pPr>
            <a:r>
              <a:rPr lang="en-US" b="1" dirty="0"/>
              <a:t>Port Type</a:t>
            </a:r>
          </a:p>
          <a:p>
            <a:pPr marL="381000" indent="-381000">
              <a:lnSpc>
                <a:spcPct val="95000"/>
              </a:lnSpc>
              <a:spcBef>
                <a:spcPts val="1200"/>
              </a:spcBef>
              <a:buNone/>
            </a:pPr>
            <a:r>
              <a:rPr lang="en-US" dirty="0"/>
              <a:t>	</a:t>
            </a:r>
            <a:r>
              <a:rPr lang="en-US" sz="2400" b="1" dirty="0">
                <a:solidFill>
                  <a:schemeClr val="accent2">
                    <a:lumMod val="60000"/>
                    <a:lumOff val="40000"/>
                  </a:schemeClr>
                </a:solidFill>
              </a:rPr>
              <a:t>Serial port</a:t>
            </a:r>
          </a:p>
          <a:p>
            <a:pPr marL="381000" indent="-381000">
              <a:lnSpc>
                <a:spcPct val="95000"/>
              </a:lnSpc>
              <a:spcBef>
                <a:spcPts val="4500"/>
              </a:spcBef>
              <a:buNone/>
            </a:pPr>
            <a:r>
              <a:rPr lang="en-US" dirty="0"/>
              <a:t>	</a:t>
            </a:r>
            <a:r>
              <a:rPr lang="en-US" sz="2400" b="1" dirty="0">
                <a:solidFill>
                  <a:schemeClr val="accent2">
                    <a:lumMod val="60000"/>
                    <a:lumOff val="40000"/>
                  </a:schemeClr>
                </a:solidFill>
              </a:rPr>
              <a:t>Parallel port</a:t>
            </a:r>
          </a:p>
          <a:p>
            <a:pPr marL="381000" indent="-381000">
              <a:lnSpc>
                <a:spcPct val="95000"/>
              </a:lnSpc>
              <a:spcBef>
                <a:spcPts val="4200"/>
              </a:spcBef>
              <a:buNone/>
            </a:pPr>
            <a:r>
              <a:rPr lang="en-US" dirty="0"/>
              <a:t>	</a:t>
            </a:r>
            <a:r>
              <a:rPr lang="en-US" sz="2400" b="1" dirty="0">
                <a:solidFill>
                  <a:schemeClr val="accent2">
                    <a:lumMod val="60000"/>
                    <a:lumOff val="40000"/>
                  </a:schemeClr>
                </a:solidFill>
              </a:rPr>
              <a:t>USB port</a:t>
            </a:r>
          </a:p>
          <a:p>
            <a:endParaRPr lang="en-US" dirty="0"/>
          </a:p>
        </p:txBody>
      </p:sp>
      <p:sp>
        <p:nvSpPr>
          <p:cNvPr id="4" name="Text Placeholder 3"/>
          <p:cNvSpPr>
            <a:spLocks noGrp="1"/>
          </p:cNvSpPr>
          <p:nvPr>
            <p:ph type="body" sz="quarter" idx="14"/>
          </p:nvPr>
        </p:nvSpPr>
        <p:spPr>
          <a:xfrm>
            <a:off x="3109519" y="1526797"/>
            <a:ext cx="8825219" cy="4790113"/>
          </a:xfrm>
        </p:spPr>
        <p:txBody>
          <a:bodyPr>
            <a:normAutofit/>
          </a:bodyPr>
          <a:lstStyle/>
          <a:p>
            <a:pPr marL="381000" indent="-381000">
              <a:buNone/>
            </a:pPr>
            <a:r>
              <a:rPr lang="en-US" dirty="0"/>
              <a:t>   </a:t>
            </a:r>
            <a:r>
              <a:rPr lang="en-US" b="1" dirty="0"/>
              <a:t>Description</a:t>
            </a:r>
          </a:p>
          <a:p>
            <a:pPr marL="381000" indent="-381000">
              <a:lnSpc>
                <a:spcPct val="90000"/>
              </a:lnSpc>
              <a:spcBef>
                <a:spcPts val="2400"/>
              </a:spcBef>
              <a:buNone/>
            </a:pPr>
            <a:r>
              <a:rPr lang="en-US" sz="1800" dirty="0"/>
              <a:t>	</a:t>
            </a:r>
            <a:r>
              <a:rPr lang="en-US" sz="1700" dirty="0"/>
              <a:t>Used to transmit data slowly over long distances</a:t>
            </a:r>
          </a:p>
          <a:p>
            <a:pPr marL="723900" lvl="1" indent="-381000">
              <a:lnSpc>
                <a:spcPct val="90000"/>
              </a:lnSpc>
              <a:buFont typeface="Wingdings" pitchFamily="2" charset="2"/>
              <a:buAutoNum type="alphaLcPeriod"/>
            </a:pPr>
            <a:r>
              <a:rPr lang="en-US" sz="1700" dirty="0"/>
              <a:t>Sends data sequentially, one bit at a time</a:t>
            </a:r>
          </a:p>
          <a:p>
            <a:pPr marL="723900" lvl="1" indent="-381000">
              <a:lnSpc>
                <a:spcPct val="90000"/>
              </a:lnSpc>
              <a:buFont typeface="Wingdings" pitchFamily="2" charset="2"/>
              <a:buAutoNum type="alphaLcPeriod"/>
            </a:pPr>
            <a:r>
              <a:rPr lang="en-US" sz="1700" dirty="0"/>
              <a:t>Used to connect older keyboards, mouse, monitors, dial-up modems</a:t>
            </a:r>
          </a:p>
          <a:p>
            <a:pPr marL="381000" indent="-381000">
              <a:lnSpc>
                <a:spcPct val="90000"/>
              </a:lnSpc>
              <a:spcBef>
                <a:spcPts val="1200"/>
              </a:spcBef>
              <a:buNone/>
            </a:pPr>
            <a:r>
              <a:rPr lang="en-US" sz="1700" dirty="0"/>
              <a:t>	For transmitting data quickly over short distances</a:t>
            </a:r>
          </a:p>
          <a:p>
            <a:pPr marL="723900" lvl="1" indent="-381000">
              <a:lnSpc>
                <a:spcPct val="90000"/>
              </a:lnSpc>
              <a:buFont typeface="Wingdings" pitchFamily="2" charset="2"/>
              <a:buAutoNum type="alphaLcPeriod"/>
            </a:pPr>
            <a:r>
              <a:rPr lang="en-US" sz="1700" dirty="0"/>
              <a:t>Transmits 8 bytes simultaneously</a:t>
            </a:r>
          </a:p>
          <a:p>
            <a:pPr marL="723900" lvl="1" indent="-381000">
              <a:lnSpc>
                <a:spcPct val="90000"/>
              </a:lnSpc>
              <a:buFont typeface="Wingdings" pitchFamily="2" charset="2"/>
              <a:buAutoNum type="alphaLcPeriod"/>
            </a:pPr>
            <a:r>
              <a:rPr lang="en-US" sz="1700" dirty="0"/>
              <a:t>Connects printers, external disks, tape backups</a:t>
            </a:r>
          </a:p>
          <a:p>
            <a:pPr marL="0" indent="0">
              <a:buNone/>
            </a:pPr>
            <a:r>
              <a:rPr lang="en-US" sz="1700" dirty="0"/>
              <a:t>	Universal Serial Bus </a:t>
            </a:r>
            <a:r>
              <a:rPr lang="en-US" sz="1800" dirty="0"/>
              <a:t>high-speed hardware standard for interfacing peripheral devices, 	such as scanners and printers, to computers without a need for special expansion 	cards or other hardware modifications to the computer. USB is replacing many varieties 	of serial and parallel ports.</a:t>
            </a:r>
            <a:endParaRPr lang="en-US" sz="1700" dirty="0"/>
          </a:p>
          <a:p>
            <a:endParaRPr lang="en-US" dirty="0"/>
          </a:p>
        </p:txBody>
      </p:sp>
      <p:sp>
        <p:nvSpPr>
          <p:cNvPr id="5" name="Slide Number Placeholder 4"/>
          <p:cNvSpPr>
            <a:spLocks noGrp="1"/>
          </p:cNvSpPr>
          <p:nvPr>
            <p:ph type="sldNum" sz="quarter" idx="4"/>
          </p:nvPr>
        </p:nvSpPr>
        <p:spPr/>
        <p:txBody>
          <a:bodyPr/>
          <a:lstStyle/>
          <a:p>
            <a:fld id="{27C98126-00D4-4536-8967-EB49841E9AA8}" type="slidenum">
              <a:rPr lang="en-US" smtClean="0"/>
              <a:pPr/>
              <a:t>41</a:t>
            </a:fld>
            <a:endParaRPr lang="en-US" dirty="0"/>
          </a:p>
        </p:txBody>
      </p:sp>
      <p:sp>
        <p:nvSpPr>
          <p:cNvPr id="2" name="TextBox 1"/>
          <p:cNvSpPr txBox="1"/>
          <p:nvPr/>
        </p:nvSpPr>
        <p:spPr>
          <a:xfrm>
            <a:off x="1888621" y="324740"/>
            <a:ext cx="8127050" cy="830997"/>
          </a:xfrm>
          <a:prstGeom prst="rect">
            <a:avLst/>
          </a:prstGeom>
          <a:noFill/>
        </p:spPr>
        <p:txBody>
          <a:bodyPr wrap="square" rtlCol="0">
            <a:spAutoFit/>
          </a:bodyPr>
          <a:lstStyle/>
          <a:p>
            <a:r>
              <a:rPr lang="en-US" sz="2400" b="1" i="1" dirty="0">
                <a:solidFill>
                  <a:schemeClr val="accent3">
                    <a:lumMod val="75000"/>
                  </a:schemeClr>
                </a:solidFill>
              </a:rPr>
              <a:t>A port is a socket for some kind of plug, of which there are many types.</a:t>
            </a:r>
            <a:endParaRPr lang="en-US" sz="2400" dirty="0">
              <a:solidFill>
                <a:schemeClr val="accent3">
                  <a:lumMod val="75000"/>
                </a:schemeClr>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230" y="4526913"/>
            <a:ext cx="1920240" cy="12777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83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Specialized Expansion Ports</a:t>
            </a:r>
          </a:p>
        </p:txBody>
      </p:sp>
      <p:sp>
        <p:nvSpPr>
          <p:cNvPr id="3" name="Text Placeholder 2"/>
          <p:cNvSpPr>
            <a:spLocks noGrp="1"/>
          </p:cNvSpPr>
          <p:nvPr>
            <p:ph type="body" sz="quarter" idx="13"/>
          </p:nvPr>
        </p:nvSpPr>
        <p:spPr>
          <a:xfrm>
            <a:off x="1264777" y="1555336"/>
            <a:ext cx="10622423" cy="5084746"/>
          </a:xfrm>
        </p:spPr>
        <p:txBody>
          <a:bodyPr>
            <a:normAutofit fontScale="32500" lnSpcReduction="20000"/>
          </a:bodyPr>
          <a:lstStyle/>
          <a:p>
            <a:pPr marL="381000" indent="-381000">
              <a:lnSpc>
                <a:spcPct val="80000"/>
              </a:lnSpc>
              <a:buNone/>
            </a:pPr>
            <a:r>
              <a:rPr lang="en-US" sz="5500" b="1" u="sng" dirty="0"/>
              <a:t>Port Type</a:t>
            </a:r>
          </a:p>
          <a:p>
            <a:pPr marL="381000" indent="-381000">
              <a:lnSpc>
                <a:spcPct val="80000"/>
              </a:lnSpc>
              <a:spcBef>
                <a:spcPts val="0"/>
              </a:spcBef>
              <a:buNone/>
            </a:pPr>
            <a:endParaRPr lang="en-US" sz="5500" dirty="0"/>
          </a:p>
          <a:p>
            <a:pPr>
              <a:spcBef>
                <a:spcPts val="500"/>
              </a:spcBef>
            </a:pPr>
            <a:r>
              <a:rPr lang="en-US" sz="5500" b="1" dirty="0">
                <a:solidFill>
                  <a:schemeClr val="accent2">
                    <a:lumMod val="60000"/>
                    <a:lumOff val="40000"/>
                  </a:schemeClr>
                </a:solidFill>
              </a:rPr>
              <a:t>FireWire</a:t>
            </a:r>
            <a:r>
              <a:rPr lang="en-US" sz="5500" dirty="0"/>
              <a:t>	Intended for multiple devices working with lots of data and requiring fast transmission 		speeds, such as DVD drives, digital video cameras, and gaming consoles.</a:t>
            </a:r>
          </a:p>
          <a:p>
            <a:pPr>
              <a:spcBef>
                <a:spcPts val="500"/>
              </a:spcBef>
            </a:pPr>
            <a:r>
              <a:rPr lang="en-US" sz="5500" b="1" dirty="0">
                <a:solidFill>
                  <a:schemeClr val="accent2">
                    <a:lumMod val="60000"/>
                    <a:lumOff val="40000"/>
                  </a:schemeClr>
                </a:solidFill>
              </a:rPr>
              <a:t>Ethernet</a:t>
            </a:r>
            <a:r>
              <a:rPr lang="en-US" sz="5500" dirty="0"/>
              <a:t>	Supports a network standard for linking a wired local area network and connecting it to a 		DSL or a cable modem for high-speed Internet access.</a:t>
            </a:r>
          </a:p>
          <a:p>
            <a:pPr>
              <a:spcBef>
                <a:spcPts val="500"/>
              </a:spcBef>
            </a:pPr>
            <a:r>
              <a:rPr lang="en-US" sz="5500" b="1" dirty="0">
                <a:solidFill>
                  <a:schemeClr val="accent2">
                    <a:lumMod val="60000"/>
                    <a:lumOff val="40000"/>
                  </a:schemeClr>
                </a:solidFill>
              </a:rPr>
              <a:t>Graphics</a:t>
            </a:r>
            <a:r>
              <a:rPr lang="en-US" sz="5500" dirty="0"/>
              <a:t>	Connects digital monitors and multimedia digital devices, such as TVs and DVD players.</a:t>
            </a:r>
          </a:p>
          <a:p>
            <a:pPr>
              <a:spcBef>
                <a:spcPts val="500"/>
              </a:spcBef>
            </a:pPr>
            <a:r>
              <a:rPr lang="en-US" sz="5500" b="1" dirty="0">
                <a:solidFill>
                  <a:schemeClr val="accent2">
                    <a:lumMod val="60000"/>
                    <a:lumOff val="40000"/>
                  </a:schemeClr>
                </a:solidFill>
              </a:rPr>
              <a:t>eSATA	</a:t>
            </a:r>
            <a:r>
              <a:rPr lang="en-US" sz="5500" dirty="0"/>
              <a:t>	External Serial Advanced Technology Attachment; allows the attachment of an eSATA hard 		disk, which has fast data transmission speeds.</a:t>
            </a:r>
          </a:p>
          <a:p>
            <a:pPr>
              <a:spcBef>
                <a:spcPts val="500"/>
              </a:spcBef>
            </a:pPr>
            <a:r>
              <a:rPr lang="en-US" sz="5500" b="1" dirty="0">
                <a:solidFill>
                  <a:schemeClr val="accent2">
                    <a:lumMod val="60000"/>
                    <a:lumOff val="40000"/>
                  </a:schemeClr>
                </a:solidFill>
              </a:rPr>
              <a:t>Bluetooth </a:t>
            </a:r>
            <a:r>
              <a:rPr lang="en-US" sz="5500" dirty="0"/>
              <a:t>	Connects devices that use short-range radio waves that transmit up to 30 feet.</a:t>
            </a:r>
          </a:p>
          <a:p>
            <a:pPr>
              <a:spcBef>
                <a:spcPts val="500"/>
              </a:spcBef>
            </a:pPr>
            <a:r>
              <a:rPr lang="en-US" sz="5500" b="1" dirty="0">
                <a:solidFill>
                  <a:schemeClr val="accent2">
                    <a:lumMod val="60000"/>
                    <a:lumOff val="40000"/>
                  </a:schemeClr>
                </a:solidFill>
              </a:rPr>
              <a:t>IrDA</a:t>
            </a:r>
            <a:r>
              <a:rPr lang="en-US" sz="5500" dirty="0"/>
              <a:t>		Transfers data via infrared light waves between directly aligned devices, as between a 		smartphone and a desktop computer. </a:t>
            </a:r>
          </a:p>
          <a:p>
            <a:pPr>
              <a:spcBef>
                <a:spcPts val="500"/>
              </a:spcBef>
            </a:pPr>
            <a:r>
              <a:rPr lang="en-US" sz="5500" b="1" dirty="0">
                <a:solidFill>
                  <a:schemeClr val="accent2">
                    <a:lumMod val="60000"/>
                    <a:lumOff val="40000"/>
                  </a:schemeClr>
                </a:solidFill>
              </a:rPr>
              <a:t>HDMI  </a:t>
            </a:r>
            <a:r>
              <a:rPr lang="en-US" sz="5500" dirty="0"/>
              <a:t>	High-Definition Multimedia Interface; carries both video and audio signals and is used for 		connecting HDTVs, DVD players, and game consoles to computers, laptops, and other 		devices.</a:t>
            </a:r>
          </a:p>
          <a:p>
            <a:pPr>
              <a:spcBef>
                <a:spcPts val="500"/>
              </a:spcBef>
            </a:pPr>
            <a:r>
              <a:rPr lang="en-US" sz="5500" b="1" dirty="0">
                <a:solidFill>
                  <a:schemeClr val="accent2">
                    <a:lumMod val="60000"/>
                    <a:lumOff val="40000"/>
                  </a:schemeClr>
                </a:solidFill>
              </a:rPr>
              <a:t>MIDI  </a:t>
            </a:r>
            <a:r>
              <a:rPr lang="en-US" sz="5500" dirty="0"/>
              <a:t>		Musical Instrument Digital Interface; used to connect electronic musical instruments to a 		sound card that converts the signals to digital instructions that can be saved or 			manipulated.</a:t>
            </a:r>
          </a:p>
          <a:p>
            <a:pPr marL="381000" indent="-381000">
              <a:lnSpc>
                <a:spcPct val="80000"/>
              </a:lnSpc>
              <a:spcBef>
                <a:spcPts val="1000"/>
              </a:spcBef>
              <a:buNone/>
            </a:pPr>
            <a:r>
              <a:rPr lang="en-US" sz="5500" dirty="0"/>
              <a:t>	</a:t>
            </a:r>
          </a:p>
          <a:p>
            <a:pPr marL="381000" indent="-381000">
              <a:lnSpc>
                <a:spcPct val="80000"/>
              </a:lnSpc>
              <a:spcBef>
                <a:spcPts val="600"/>
              </a:spcBef>
              <a:buNone/>
            </a:pPr>
            <a:endParaRPr lang="en-US" dirty="0"/>
          </a:p>
          <a:p>
            <a:pPr marL="381000" indent="-381000">
              <a:lnSpc>
                <a:spcPct val="80000"/>
              </a:lnSpc>
              <a:spcBef>
                <a:spcPts val="600"/>
              </a:spcBef>
              <a:buNone/>
            </a:pPr>
            <a:r>
              <a:rPr lang="en-US" dirty="0"/>
              <a:t>	</a:t>
            </a:r>
          </a:p>
          <a:p>
            <a:endParaRPr lang="en-US" dirty="0"/>
          </a:p>
        </p:txBody>
      </p:sp>
      <p:sp>
        <p:nvSpPr>
          <p:cNvPr id="5" name="Slide Number Placeholder 4"/>
          <p:cNvSpPr>
            <a:spLocks noGrp="1"/>
          </p:cNvSpPr>
          <p:nvPr>
            <p:ph type="sldNum" sz="quarter" idx="4"/>
          </p:nvPr>
        </p:nvSpPr>
        <p:spPr/>
        <p:txBody>
          <a:bodyPr/>
          <a:lstStyle/>
          <a:p>
            <a:fld id="{27C98126-00D4-4536-8967-EB49841E9AA8}" type="slidenum">
              <a:rPr lang="en-US" smtClean="0"/>
              <a:pPr/>
              <a:t>42</a:t>
            </a:fld>
            <a:endParaRPr lang="en-US" dirty="0"/>
          </a:p>
        </p:txBody>
      </p:sp>
    </p:spTree>
    <p:extLst>
      <p:ext uri="{BB962C8B-B14F-4D97-AF65-F5344CB8AC3E}">
        <p14:creationId xmlns:p14="http://schemas.microsoft.com/office/powerpoint/2010/main" val="42305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43</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4817" y="1519427"/>
            <a:ext cx="8346220" cy="5035197"/>
          </a:xfrm>
          <a:prstGeom prst="rect">
            <a:avLst/>
          </a:prstGeom>
        </p:spPr>
      </p:pic>
    </p:spTree>
    <p:extLst>
      <p:ext uri="{BB962C8B-B14F-4D97-AF65-F5344CB8AC3E}">
        <p14:creationId xmlns:p14="http://schemas.microsoft.com/office/powerpoint/2010/main" val="206640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44</a:t>
            </a:fld>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7834" t="7774" b="2196"/>
          <a:stretch/>
        </p:blipFill>
        <p:spPr>
          <a:xfrm>
            <a:off x="794759" y="1563880"/>
            <a:ext cx="5019115" cy="4965107"/>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2016" b="6372"/>
          <a:stretch/>
        </p:blipFill>
        <p:spPr>
          <a:xfrm>
            <a:off x="6569509" y="1777525"/>
            <a:ext cx="4663440" cy="2192797"/>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18781"/>
          <a:stretch/>
        </p:blipFill>
        <p:spPr>
          <a:xfrm>
            <a:off x="6780874" y="4264352"/>
            <a:ext cx="4297680" cy="2144228"/>
          </a:xfrm>
          <a:prstGeom prst="rect">
            <a:avLst/>
          </a:prstGeom>
        </p:spPr>
      </p:pic>
    </p:spTree>
    <p:extLst>
      <p:ext uri="{BB962C8B-B14F-4D97-AF65-F5344CB8AC3E}">
        <p14:creationId xmlns:p14="http://schemas.microsoft.com/office/powerpoint/2010/main" val="31550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682738" y="1683000"/>
            <a:ext cx="9508175" cy="4622383"/>
          </a:xfrm>
        </p:spPr>
        <p:txBody>
          <a:bodyPr>
            <a:normAutofit/>
          </a:bodyPr>
          <a:lstStyle/>
          <a:p>
            <a:pPr marL="0" indent="0">
              <a:buNone/>
            </a:pPr>
            <a:r>
              <a:rPr lang="en-US" b="1" u="sng" dirty="0">
                <a:solidFill>
                  <a:schemeClr val="accent2">
                    <a:lumMod val="60000"/>
                    <a:lumOff val="40000"/>
                  </a:schemeClr>
                </a:solidFill>
                <a:effectLst>
                  <a:outerShdw blurRad="38100" dist="38100" dir="2700000" algn="tl">
                    <a:srgbClr val="000000">
                      <a:alpha val="43137"/>
                    </a:srgbClr>
                  </a:outerShdw>
                </a:effectLst>
              </a:rPr>
              <a:t>UNIT 4B: </a:t>
            </a:r>
          </a:p>
          <a:p>
            <a:pPr marL="0" indent="0">
              <a:buNone/>
            </a:pPr>
            <a:endParaRPr lang="en-US" b="1" u="sng" dirty="0">
              <a:solidFill>
                <a:schemeClr val="accent2">
                  <a:lumMod val="60000"/>
                  <a:lumOff val="40000"/>
                </a:schemeClr>
              </a:solidFill>
              <a:effectLst>
                <a:outerShdw blurRad="38100" dist="38100" dir="2700000" algn="tl">
                  <a:srgbClr val="000000">
                    <a:alpha val="43137"/>
                  </a:srgbClr>
                </a:outerShdw>
              </a:effectLst>
            </a:endParaRPr>
          </a:p>
          <a:p>
            <a:r>
              <a:rPr lang="en-US" b="1" dirty="0">
                <a:solidFill>
                  <a:schemeClr val="accent2">
                    <a:lumMod val="60000"/>
                    <a:lumOff val="40000"/>
                  </a:schemeClr>
                </a:solidFill>
              </a:rPr>
              <a:t>Secondary storage </a:t>
            </a:r>
            <a:r>
              <a:rPr lang="en-US" dirty="0"/>
              <a:t>hardware includes devices that permanently hold data and information as well as programs.</a:t>
            </a:r>
          </a:p>
          <a:p>
            <a:r>
              <a:rPr lang="en-US" dirty="0"/>
              <a:t>Online, or </a:t>
            </a:r>
            <a:r>
              <a:rPr lang="en-US" b="1" dirty="0">
                <a:solidFill>
                  <a:schemeClr val="accent2">
                    <a:lumMod val="60000"/>
                    <a:lumOff val="40000"/>
                  </a:schemeClr>
                </a:solidFill>
              </a:rPr>
              <a:t>cloud, storage </a:t>
            </a:r>
            <a:r>
              <a:rPr lang="en-US" dirty="0"/>
              <a:t>is also available, but we still use secondary storage hardware.</a:t>
            </a:r>
          </a:p>
          <a:p>
            <a:endParaRPr lang="en-US" dirty="0"/>
          </a:p>
          <a:p>
            <a:pPr>
              <a:spcBef>
                <a:spcPts val="0"/>
              </a:spcBef>
            </a:pPr>
            <a:endParaRPr lang="en-US" dirty="0"/>
          </a:p>
          <a:p>
            <a:pPr marL="0" indent="0">
              <a:buNone/>
            </a:pPr>
            <a:endParaRPr lang="en-US" dirty="0"/>
          </a:p>
        </p:txBody>
      </p:sp>
      <p:sp>
        <p:nvSpPr>
          <p:cNvPr id="2" name="Slide Number Placeholder 1"/>
          <p:cNvSpPr>
            <a:spLocks noGrp="1"/>
          </p:cNvSpPr>
          <p:nvPr>
            <p:ph type="sldNum" sz="quarter" idx="4"/>
          </p:nvPr>
        </p:nvSpPr>
        <p:spPr/>
        <p:txBody>
          <a:bodyPr/>
          <a:lstStyle/>
          <a:p>
            <a:fld id="{27C98126-00D4-4536-8967-EB49841E9AA8}" type="slidenum">
              <a:rPr lang="en-US" smtClean="0"/>
              <a:pPr/>
              <a:t>45</a:t>
            </a:fld>
            <a:endParaRPr lang="en-US" dirty="0"/>
          </a:p>
        </p:txBody>
      </p:sp>
      <p:pic>
        <p:nvPicPr>
          <p:cNvPr id="14339" name="Picture 3" descr="C:\Users\user\AppData\Local\Microsoft\Windows\Temporary Internet Files\Content.IE5\WJIRXWXK\MM900356651[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41469" y="325590"/>
            <a:ext cx="1554480" cy="21251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089021"/>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4.7 Secondary Storage</a:t>
            </a:r>
          </a:p>
        </p:txBody>
      </p:sp>
      <p:sp>
        <p:nvSpPr>
          <p:cNvPr id="4" name="Slide Number Placeholder 3"/>
          <p:cNvSpPr>
            <a:spLocks noGrp="1"/>
          </p:cNvSpPr>
          <p:nvPr>
            <p:ph type="sldNum" sz="quarter" idx="4"/>
          </p:nvPr>
        </p:nvSpPr>
        <p:spPr/>
        <p:txBody>
          <a:bodyPr/>
          <a:lstStyle/>
          <a:p>
            <a:fld id="{27C98126-00D4-4536-8967-EB49841E9AA8}" type="slidenum">
              <a:rPr lang="en-US" smtClean="0"/>
              <a:pPr/>
              <a:t>46</a:t>
            </a:fld>
            <a:endParaRPr lang="en-US" dirty="0"/>
          </a:p>
        </p:txBody>
      </p:sp>
    </p:spTree>
    <p:extLst>
      <p:ext uri="{BB962C8B-B14F-4D97-AF65-F5344CB8AC3E}">
        <p14:creationId xmlns:p14="http://schemas.microsoft.com/office/powerpoint/2010/main" val="76978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3144" y="1817225"/>
            <a:ext cx="10249255" cy="4659077"/>
          </a:xfrm>
        </p:spPr>
        <p:txBody>
          <a:bodyPr>
            <a:normAutofit/>
          </a:bodyPr>
          <a:lstStyle/>
          <a:p>
            <a:pPr marL="0" indent="0">
              <a:buNone/>
            </a:pPr>
            <a:r>
              <a:rPr lang="en-US" b="1" dirty="0">
                <a:solidFill>
                  <a:schemeClr val="accent2">
                    <a:lumMod val="60000"/>
                    <a:lumOff val="40000"/>
                  </a:schemeClr>
                </a:solidFill>
              </a:rPr>
              <a:t>Hard Disks: </a:t>
            </a:r>
            <a:r>
              <a:rPr lang="en-US" b="1" dirty="0"/>
              <a:t>Still the major secondary-storage                          device for desktop/tower computers. </a:t>
            </a:r>
          </a:p>
          <a:p>
            <a:pPr lvl="1"/>
            <a:r>
              <a:rPr lang="en-US" dirty="0"/>
              <a:t>Thin, rigid metal, glass, or ceramic platters covered with a substance that allows data to be held in the form of magnetized spots.</a:t>
            </a:r>
          </a:p>
          <a:p>
            <a:pPr lvl="2"/>
            <a:r>
              <a:rPr lang="en-US" sz="2200" dirty="0"/>
              <a:t>The more platters there are, the higher the drive capacity. </a:t>
            </a:r>
          </a:p>
          <a:p>
            <a:pPr lvl="2"/>
            <a:r>
              <a:rPr lang="en-US" sz="2200" dirty="0"/>
              <a:t>Store data in tracks, sectors, and clusters.</a:t>
            </a:r>
          </a:p>
          <a:p>
            <a:pPr lvl="2"/>
            <a:r>
              <a:rPr lang="en-US" sz="2200" dirty="0"/>
              <a:t>Formatting creates a file allocation table that maps files to clusters.</a:t>
            </a:r>
            <a:endParaRPr lang="en-US" sz="2200" b="1" dirty="0">
              <a:solidFill>
                <a:srgbClr val="FF0000"/>
              </a:solidFill>
            </a:endParaRPr>
          </a:p>
          <a:p>
            <a:pPr lvl="2"/>
            <a:r>
              <a:rPr lang="en-US" sz="2200" dirty="0"/>
              <a:t>Drive heads ride on .000001” cushion of air, and can crash!</a:t>
            </a:r>
          </a:p>
          <a:p>
            <a:pPr lvl="2"/>
            <a:r>
              <a:rPr lang="en-US" sz="2200" dirty="0"/>
              <a:t>Important data should always be backed up!</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47</a:t>
            </a:fld>
            <a:endParaRPr lang="en-US" dirty="0"/>
          </a:p>
        </p:txBody>
      </p:sp>
      <p:pic>
        <p:nvPicPr>
          <p:cNvPr id="15362" name="Picture 2" descr="C:\Users\user\AppData\Local\Microsoft\Windows\Temporary Internet Files\Content.IE5\C79X6YT8\MP90041169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0999" y="273465"/>
            <a:ext cx="3289264" cy="2435552"/>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H="1" flipV="1">
            <a:off x="7588665" y="837488"/>
            <a:ext cx="2785929" cy="5725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426436" y="572568"/>
            <a:ext cx="1239141" cy="646331"/>
          </a:xfrm>
          <a:prstGeom prst="rect">
            <a:avLst/>
          </a:prstGeom>
          <a:noFill/>
        </p:spPr>
        <p:txBody>
          <a:bodyPr wrap="square" rtlCol="0">
            <a:spAutoFit/>
          </a:bodyPr>
          <a:lstStyle/>
          <a:p>
            <a:r>
              <a:rPr lang="en-US" dirty="0"/>
              <a:t>read/write head</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6300"/>
          <a:stretch/>
        </p:blipFill>
        <p:spPr>
          <a:xfrm>
            <a:off x="513461" y="3067938"/>
            <a:ext cx="1463040" cy="3469593"/>
          </a:xfrm>
          <a:prstGeom prst="rect">
            <a:avLst/>
          </a:prstGeom>
        </p:spPr>
      </p:pic>
    </p:spTree>
    <p:extLst>
      <p:ext uri="{BB962C8B-B14F-4D97-AF65-F5344CB8AC3E}">
        <p14:creationId xmlns:p14="http://schemas.microsoft.com/office/powerpoint/2010/main" val="166418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48</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8990" y="1469878"/>
            <a:ext cx="10012999" cy="510183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43" t="64370" r="54794" b="2062"/>
          <a:stretch/>
        </p:blipFill>
        <p:spPr>
          <a:xfrm>
            <a:off x="2395921" y="3674685"/>
            <a:ext cx="3749040" cy="2623132"/>
          </a:xfrm>
          <a:prstGeom prst="rect">
            <a:avLst/>
          </a:prstGeom>
        </p:spPr>
      </p:pic>
    </p:spTree>
    <p:extLst>
      <p:ext uri="{BB962C8B-B14F-4D97-AF65-F5344CB8AC3E}">
        <p14:creationId xmlns:p14="http://schemas.microsoft.com/office/powerpoint/2010/main" val="281604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615" y="1692067"/>
            <a:ext cx="10033232" cy="4826179"/>
          </a:xfrm>
        </p:spPr>
        <p:txBody>
          <a:bodyPr>
            <a:normAutofit/>
          </a:bodyPr>
          <a:lstStyle/>
          <a:p>
            <a:r>
              <a:rPr lang="en-US" dirty="0"/>
              <a:t>Hard Disks (</a:t>
            </a:r>
            <a:r>
              <a:rPr lang="en-US" i="1" dirty="0"/>
              <a:t>continued</a:t>
            </a:r>
            <a:r>
              <a:rPr lang="en-US" dirty="0"/>
              <a:t>)</a:t>
            </a:r>
          </a:p>
          <a:p>
            <a:pPr lvl="1"/>
            <a:r>
              <a:rPr lang="en-US" dirty="0"/>
              <a:t>Hard Disk Types:	</a:t>
            </a:r>
          </a:p>
          <a:p>
            <a:pPr lvl="2"/>
            <a:r>
              <a:rPr lang="en-US" b="1" dirty="0"/>
              <a:t>Nonremovable hard disk </a:t>
            </a:r>
            <a:r>
              <a:rPr lang="en-US" dirty="0"/>
              <a:t>– Also known as a fixed disk; is housed in the microcomputer system unit and is used to store nearly all programs and most data files. Usually consists of several metallic or glass platters, from 1 to 5.25 inches (most commonly 3.5 inches) in diameter, stacked on a spindle, with data stored on both sides. Read/write heads, one for each side of each platter, are mounted on an access arm that moves back and forth to the right location on the platter.</a:t>
            </a:r>
          </a:p>
          <a:p>
            <a:pPr lvl="2"/>
            <a:r>
              <a:rPr lang="en-US" b="1" dirty="0"/>
              <a:t>External hard disk </a:t>
            </a:r>
            <a:r>
              <a:rPr lang="en-US" dirty="0"/>
              <a:t>– Freestanding disk drive (portable); usually connected via USB.</a:t>
            </a:r>
          </a:p>
          <a:p>
            <a:pPr lvl="2"/>
            <a:r>
              <a:rPr lang="en-US" b="1" dirty="0"/>
              <a:t>RAID </a:t>
            </a:r>
            <a:r>
              <a:rPr lang="en-US" dirty="0"/>
              <a:t>– redundant array of independent disks; for large computer systems. </a:t>
            </a:r>
          </a:p>
        </p:txBody>
      </p:sp>
      <p:sp>
        <p:nvSpPr>
          <p:cNvPr id="4" name="Slide Number Placeholder 3"/>
          <p:cNvSpPr>
            <a:spLocks noGrp="1"/>
          </p:cNvSpPr>
          <p:nvPr>
            <p:ph type="sldNum" sz="quarter" idx="4"/>
          </p:nvPr>
        </p:nvSpPr>
        <p:spPr/>
        <p:txBody>
          <a:bodyPr/>
          <a:lstStyle/>
          <a:p>
            <a:fld id="{27C98126-00D4-4536-8967-EB49841E9AA8}" type="slidenum">
              <a:rPr lang="en-US" smtClean="0"/>
              <a:pPr/>
              <a:t>49</a:t>
            </a:fld>
            <a:endParaRPr lang="en-US" dirty="0"/>
          </a:p>
        </p:txBody>
      </p:sp>
    </p:spTree>
    <p:extLst>
      <p:ext uri="{BB962C8B-B14F-4D97-AF65-F5344CB8AC3E}">
        <p14:creationId xmlns:p14="http://schemas.microsoft.com/office/powerpoint/2010/main" val="29630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800" y="1468073"/>
            <a:ext cx="9904600" cy="5100507"/>
          </a:xfrm>
        </p:spPr>
        <p:txBody>
          <a:bodyPr>
            <a:normAutofit/>
          </a:bodyPr>
          <a:lstStyle/>
          <a:p>
            <a:pPr marL="0" indent="0">
              <a:buNone/>
            </a:pPr>
            <a:r>
              <a:rPr lang="en-US" sz="2200" b="1" i="1" dirty="0">
                <a:solidFill>
                  <a:schemeClr val="accent3">
                    <a:lumMod val="75000"/>
                  </a:schemeClr>
                </a:solidFill>
              </a:rPr>
              <a:t>The Since the early 1970s, microchips have gotten smaller and smaller yet more and more powerful and faster.</a:t>
            </a:r>
          </a:p>
          <a:p>
            <a:pPr marL="0" indent="0">
              <a:buNone/>
            </a:pPr>
            <a:endParaRPr lang="en-US" sz="2200" dirty="0">
              <a:solidFill>
                <a:schemeClr val="accent3">
                  <a:lumMod val="75000"/>
                </a:schemeClr>
              </a:solidFill>
            </a:endParaRPr>
          </a:p>
          <a:p>
            <a:r>
              <a:rPr lang="en-US" dirty="0"/>
              <a:t>A </a:t>
            </a:r>
            <a:r>
              <a:rPr lang="en-US" b="1" dirty="0">
                <a:solidFill>
                  <a:schemeClr val="accent2">
                    <a:lumMod val="60000"/>
                    <a:lumOff val="40000"/>
                  </a:schemeClr>
                </a:solidFill>
              </a:rPr>
              <a:t>transistor</a:t>
            </a:r>
            <a:r>
              <a:rPr lang="en-US" dirty="0"/>
              <a:t> is a tiny electronic switch that can be turned “on” or “off” millions of times per second.</a:t>
            </a:r>
          </a:p>
          <a:p>
            <a:r>
              <a:rPr lang="en-US" dirty="0"/>
              <a:t>Transistors form part of an </a:t>
            </a:r>
            <a:r>
              <a:rPr lang="en-US" b="1" dirty="0">
                <a:solidFill>
                  <a:schemeClr val="accent2">
                    <a:lumMod val="60000"/>
                    <a:lumOff val="40000"/>
                  </a:schemeClr>
                </a:solidFill>
              </a:rPr>
              <a:t>integrated circuit: </a:t>
            </a:r>
            <a:r>
              <a:rPr lang="en-US" dirty="0"/>
              <a:t>all the parts of an electronic circuit embedded on a single silicon chip.</a:t>
            </a:r>
          </a:p>
          <a:p>
            <a:r>
              <a:rPr lang="en-US" dirty="0"/>
              <a:t>Integrated circuits are </a:t>
            </a:r>
            <a:r>
              <a:rPr lang="en-US" b="1" dirty="0">
                <a:solidFill>
                  <a:schemeClr val="accent2">
                    <a:lumMod val="60000"/>
                    <a:lumOff val="40000"/>
                  </a:schemeClr>
                </a:solidFill>
              </a:rPr>
              <a:t>solid state </a:t>
            </a:r>
            <a:r>
              <a:rPr lang="en-US" dirty="0"/>
              <a:t>(no moving parts).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5</a:t>
            </a:fld>
            <a:endParaRPr lang="en-US" dirty="0"/>
          </a:p>
        </p:txBody>
      </p:sp>
      <p:pic>
        <p:nvPicPr>
          <p:cNvPr id="1028" name="Picture 4" descr="C:\Users\user\AppData\Local\Microsoft\Windows\Temporary Internet Files\Content.IE5\C79X6YT8\MP90028905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79527" y="4311104"/>
            <a:ext cx="2037148" cy="100584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1029" name="Picture 5" descr="C:\Users\user\AppData\Local\Microsoft\Windows\Temporary Internet Files\Content.IE5\C79X6YT8\MP900316546[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
            <a:off x="723895" y="2359855"/>
            <a:ext cx="877011" cy="95097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68979" y="495656"/>
            <a:ext cx="8485974"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43361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50</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9825" y="128187"/>
            <a:ext cx="6872516" cy="6417892"/>
          </a:xfrm>
          <a:prstGeom prst="rect">
            <a:avLst/>
          </a:prstGeom>
        </p:spPr>
      </p:pic>
    </p:spTree>
    <p:extLst>
      <p:ext uri="{BB962C8B-B14F-4D97-AF65-F5344CB8AC3E}">
        <p14:creationId xmlns:p14="http://schemas.microsoft.com/office/powerpoint/2010/main" val="428487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984" y="1817225"/>
            <a:ext cx="9893416" cy="4667465"/>
          </a:xfrm>
        </p:spPr>
        <p:txBody>
          <a:bodyPr/>
          <a:lstStyle/>
          <a:p>
            <a:r>
              <a:rPr lang="en-US" b="1" dirty="0"/>
              <a:t>Optical Disks </a:t>
            </a:r>
          </a:p>
          <a:p>
            <a:pPr lvl="1"/>
            <a:r>
              <a:rPr lang="en-US" b="1" dirty="0">
                <a:solidFill>
                  <a:schemeClr val="accent2">
                    <a:lumMod val="60000"/>
                    <a:lumOff val="40000"/>
                  </a:schemeClr>
                </a:solidFill>
              </a:rPr>
              <a:t>CDs </a:t>
            </a:r>
            <a:r>
              <a:rPr lang="en-US" dirty="0"/>
              <a:t>(compact disks) and </a:t>
            </a:r>
            <a:r>
              <a:rPr lang="en-US" b="1" dirty="0">
                <a:solidFill>
                  <a:schemeClr val="accent2">
                    <a:lumMod val="60000"/>
                    <a:lumOff val="40000"/>
                  </a:schemeClr>
                </a:solidFill>
              </a:rPr>
              <a:t>DVDs</a:t>
            </a:r>
            <a:r>
              <a:rPr lang="en-US" dirty="0"/>
              <a:t> (digital versatile/video disks) are optical disks.</a:t>
            </a:r>
          </a:p>
          <a:p>
            <a:pPr lvl="1"/>
            <a:r>
              <a:rPr lang="en-US" dirty="0"/>
              <a:t>DVDs hold more data then CDs do.</a:t>
            </a:r>
          </a:p>
          <a:p>
            <a:pPr lvl="1"/>
            <a:r>
              <a:rPr lang="en-US" dirty="0"/>
              <a:t>Data is written and read using lasers, not a disk read/write head.</a:t>
            </a:r>
          </a:p>
          <a:p>
            <a:pPr lvl="2"/>
            <a:r>
              <a:rPr lang="en-US" sz="2200" b="1" dirty="0"/>
              <a:t>CD-ROM</a:t>
            </a:r>
            <a:r>
              <a:rPr lang="en-US" sz="2200" dirty="0"/>
              <a:t> is Compact Disk Read-Only Memory; content is prerecorded.</a:t>
            </a:r>
          </a:p>
          <a:p>
            <a:pPr lvl="2"/>
            <a:r>
              <a:rPr lang="en-US" sz="2200" b="1" dirty="0"/>
              <a:t>CD-R</a:t>
            </a:r>
            <a:r>
              <a:rPr lang="en-US" sz="2200" dirty="0"/>
              <a:t> (compact disk-recordable) is used for recording only once.</a:t>
            </a:r>
          </a:p>
          <a:p>
            <a:pPr lvl="2"/>
            <a:r>
              <a:rPr lang="en-US" sz="2200" b="1" dirty="0"/>
              <a:t>CD-RW</a:t>
            </a:r>
            <a:r>
              <a:rPr lang="en-US" sz="2200" dirty="0"/>
              <a:t> (compact disk-rewritable)is an erasable optical disk that can both record and erase data over and over again.</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51</a:t>
            </a:fld>
            <a:endParaRPr lang="en-US" dirty="0"/>
          </a:p>
        </p:txBody>
      </p:sp>
      <p:pic>
        <p:nvPicPr>
          <p:cNvPr id="16386" name="Picture 2" descr="C:\Users\user\AppData\Local\Microsoft\Windows\Temporary Internet Files\Content.IE5\NJ54PAKZ\MP900406815[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6634" y="247828"/>
            <a:ext cx="2927221" cy="1958128"/>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96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541" y="1817225"/>
            <a:ext cx="9859859" cy="4308938"/>
          </a:xfrm>
        </p:spPr>
        <p:txBody>
          <a:bodyPr/>
          <a:lstStyle/>
          <a:p>
            <a:r>
              <a:rPr lang="en-US" dirty="0"/>
              <a:t>Optical Disks (</a:t>
            </a:r>
            <a:r>
              <a:rPr lang="en-US" i="1" dirty="0"/>
              <a:t>continued</a:t>
            </a:r>
            <a:r>
              <a:rPr lang="en-US" dirty="0"/>
              <a:t>)</a:t>
            </a:r>
          </a:p>
          <a:p>
            <a:pPr lvl="1"/>
            <a:r>
              <a:rPr lang="en-US" b="1" dirty="0"/>
              <a:t>DVD</a:t>
            </a:r>
            <a:r>
              <a:rPr lang="en-US" dirty="0"/>
              <a:t> is a CD-style disk with extremely high capacity.</a:t>
            </a:r>
          </a:p>
          <a:p>
            <a:pPr lvl="1"/>
            <a:r>
              <a:rPr lang="en-US" b="1" dirty="0"/>
              <a:t>DVD-R</a:t>
            </a:r>
            <a:r>
              <a:rPr lang="en-US" dirty="0"/>
              <a:t> (DVD-recordable) is used for recording only once.</a:t>
            </a:r>
          </a:p>
          <a:p>
            <a:pPr lvl="1"/>
            <a:r>
              <a:rPr lang="en-US" b="1" dirty="0"/>
              <a:t>DVD-RW, DVD-RAM, DVD+RW </a:t>
            </a:r>
            <a:r>
              <a:rPr lang="en-US" dirty="0"/>
              <a:t>are reusable DVDs.</a:t>
            </a:r>
          </a:p>
          <a:p>
            <a:pPr lvl="1"/>
            <a:r>
              <a:rPr lang="en-US" b="1" dirty="0">
                <a:solidFill>
                  <a:schemeClr val="accent2">
                    <a:lumMod val="60000"/>
                    <a:lumOff val="40000"/>
                  </a:schemeClr>
                </a:solidFill>
              </a:rPr>
              <a:t>Blu-ray</a:t>
            </a:r>
            <a:r>
              <a:rPr lang="en-US" dirty="0"/>
              <a:t> is an optical-disk format used to record, rewrite, and play back high-definition (HD) video, as well as to store large amounts of data.</a:t>
            </a:r>
          </a:p>
        </p:txBody>
      </p:sp>
      <p:sp>
        <p:nvSpPr>
          <p:cNvPr id="4" name="Slide Number Placeholder 3"/>
          <p:cNvSpPr>
            <a:spLocks noGrp="1"/>
          </p:cNvSpPr>
          <p:nvPr>
            <p:ph type="sldNum" sz="quarter" idx="4"/>
          </p:nvPr>
        </p:nvSpPr>
        <p:spPr/>
        <p:txBody>
          <a:bodyPr/>
          <a:lstStyle/>
          <a:p>
            <a:fld id="{27C98126-00D4-4536-8967-EB49841E9AA8}" type="slidenum">
              <a:rPr lang="en-US" smtClean="0"/>
              <a:pPr/>
              <a:t>52</a:t>
            </a:fld>
            <a:endParaRPr lang="en-US" dirty="0"/>
          </a:p>
        </p:txBody>
      </p:sp>
      <p:pic>
        <p:nvPicPr>
          <p:cNvPr id="15362" name="Picture 2" descr="C:\Users\user\AppData\Local\Microsoft\Windows\Temporary Internet Files\Content.IE5\WJIRXWXK\MM900285276[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17506" y="4644696"/>
            <a:ext cx="1371600" cy="169025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0044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4259" y="1598063"/>
            <a:ext cx="9668142" cy="4948015"/>
          </a:xfrm>
        </p:spPr>
        <p:txBody>
          <a:bodyPr>
            <a:normAutofit fontScale="85000" lnSpcReduction="20000"/>
          </a:bodyPr>
          <a:lstStyle/>
          <a:p>
            <a:pPr marL="0" indent="0">
              <a:buNone/>
            </a:pPr>
            <a:r>
              <a:rPr lang="en-US" b="1" dirty="0"/>
              <a:t>Flash &amp; Solid-State Storage</a:t>
            </a:r>
          </a:p>
          <a:p>
            <a:r>
              <a:rPr lang="en-US" dirty="0"/>
              <a:t>Flash memory and solid-state memory have become the most important form of mobile secondary storage.</a:t>
            </a:r>
          </a:p>
          <a:p>
            <a:r>
              <a:rPr lang="en-US" dirty="0"/>
              <a:t>Disk drives (hard disks or CDs/DVDs) all involve some moving parts—and moving parts can break. By contrast</a:t>
            </a:r>
            <a:r>
              <a:rPr lang="en-US" b="1" dirty="0"/>
              <a:t>, flash memory </a:t>
            </a:r>
            <a:r>
              <a:rPr lang="en-US" dirty="0"/>
              <a:t>has no moving parts; it is “solid state.” Flash memory is also nonvolatile—it retains data even when the power is turned off.</a:t>
            </a:r>
          </a:p>
          <a:p>
            <a:r>
              <a:rPr lang="en-US" dirty="0"/>
              <a:t>Flash memory media are available in three forms:</a:t>
            </a:r>
          </a:p>
          <a:p>
            <a:pPr lvl="1"/>
            <a:r>
              <a:rPr lang="en-US" dirty="0"/>
              <a:t>Some tablets, laptops, desktops, and servers feature a </a:t>
            </a:r>
            <a:r>
              <a:rPr lang="en-US" b="1" dirty="0">
                <a:solidFill>
                  <a:schemeClr val="accent2">
                    <a:lumMod val="60000"/>
                    <a:lumOff val="40000"/>
                  </a:schemeClr>
                </a:solidFill>
              </a:rPr>
              <a:t>solid-state drive (SSD), </a:t>
            </a:r>
            <a:r>
              <a:rPr lang="en-US" dirty="0"/>
              <a:t>which uses flash memory to store data, instructions ,and information.  </a:t>
            </a:r>
          </a:p>
          <a:p>
            <a:pPr lvl="1"/>
            <a:r>
              <a:rPr lang="en-US" b="1" dirty="0">
                <a:solidFill>
                  <a:schemeClr val="accent2">
                    <a:lumMod val="60000"/>
                    <a:lumOff val="40000"/>
                  </a:schemeClr>
                </a:solidFill>
              </a:rPr>
              <a:t>Flash memory cards</a:t>
            </a:r>
            <a:r>
              <a:rPr lang="en-US" dirty="0">
                <a:solidFill>
                  <a:schemeClr val="accent2">
                    <a:lumMod val="60000"/>
                    <a:lumOff val="40000"/>
                  </a:schemeClr>
                </a:solidFill>
              </a:rPr>
              <a:t>, </a:t>
            </a:r>
            <a:r>
              <a:rPr lang="en-US" dirty="0"/>
              <a:t>or flash RAM cards, are removable and reusable storage media that are inserted into a flash memory slot in a digital camera, notebook, smartphone, or other mobile device.</a:t>
            </a:r>
          </a:p>
          <a:p>
            <a:pPr lvl="1"/>
            <a:r>
              <a:rPr lang="en-US" dirty="0"/>
              <a:t>A </a:t>
            </a:r>
            <a:r>
              <a:rPr lang="en-US" b="1" dirty="0">
                <a:solidFill>
                  <a:schemeClr val="accent2">
                    <a:lumMod val="60000"/>
                    <a:lumOff val="40000"/>
                  </a:schemeClr>
                </a:solidFill>
              </a:rPr>
              <a:t>USB flash drive </a:t>
            </a:r>
            <a:r>
              <a:rPr lang="en-US" dirty="0"/>
              <a:t>consists of a finger-size module of reusable flash memory that plugs into the USB ports of nearly any microcomputer.</a:t>
            </a:r>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886" r="6090" b="5319"/>
          <a:stretch/>
        </p:blipFill>
        <p:spPr bwMode="auto">
          <a:xfrm>
            <a:off x="461472" y="4494068"/>
            <a:ext cx="1871529" cy="1787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5" descr="http://upload.wikimedia.org/wikipedia/commons/6/6c/USB_3.0_Flash_Drive_PC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27" t="4938" b="7509"/>
          <a:stretch/>
        </p:blipFill>
        <p:spPr bwMode="auto">
          <a:xfrm>
            <a:off x="7075917" y="188006"/>
            <a:ext cx="3291027" cy="16664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1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67283" y="1817225"/>
            <a:ext cx="9815117" cy="4524852"/>
          </a:xfrm>
        </p:spPr>
        <p:txBody>
          <a:bodyPr/>
          <a:lstStyle/>
          <a:p>
            <a:pPr marL="0" indent="0">
              <a:buNone/>
            </a:pPr>
            <a:r>
              <a:rPr lang="en-US" b="1" dirty="0">
                <a:solidFill>
                  <a:schemeClr val="accent2">
                    <a:lumMod val="60000"/>
                    <a:lumOff val="40000"/>
                  </a:schemeClr>
                </a:solidFill>
              </a:rPr>
              <a:t>Smart Card: </a:t>
            </a:r>
            <a:r>
              <a:rPr lang="en-US" b="1" dirty="0"/>
              <a:t>pocket-size card with integrated circuits. </a:t>
            </a:r>
          </a:p>
          <a:p>
            <a:pPr lvl="1"/>
            <a:r>
              <a:rPr lang="en-US" dirty="0"/>
              <a:t>Resembles a credit card but contains a microprocessor and memory chips</a:t>
            </a:r>
          </a:p>
          <a:p>
            <a:pPr lvl="2"/>
            <a:r>
              <a:rPr lang="en-US" dirty="0"/>
              <a:t>May function on three levels:  credit, debit, and/or personal information </a:t>
            </a:r>
          </a:p>
          <a:p>
            <a:pPr lvl="2"/>
            <a:r>
              <a:rPr lang="en-US" dirty="0"/>
              <a:t>Storage capacity: around 10 MBs</a:t>
            </a:r>
          </a:p>
          <a:p>
            <a:pPr lvl="2"/>
            <a:r>
              <a:rPr lang="en-US" dirty="0"/>
              <a:t>Contact smart cards</a:t>
            </a:r>
          </a:p>
          <a:p>
            <a:pPr lvl="3"/>
            <a:r>
              <a:rPr lang="en-US" dirty="0"/>
              <a:t>Must be swiped through card readers </a:t>
            </a:r>
          </a:p>
          <a:p>
            <a:pPr lvl="3"/>
            <a:r>
              <a:rPr lang="en-US" dirty="0"/>
              <a:t>Can wear out from use</a:t>
            </a:r>
          </a:p>
          <a:p>
            <a:pPr lvl="2"/>
            <a:r>
              <a:rPr lang="en-US" dirty="0"/>
              <a:t>Contactless smart cards</a:t>
            </a:r>
          </a:p>
          <a:p>
            <a:pPr lvl="3"/>
            <a:r>
              <a:rPr lang="en-US" dirty="0"/>
              <a:t>Read when held in front of a low-powered laser</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54</a:t>
            </a:fld>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866979" y="3236946"/>
            <a:ext cx="2011680" cy="298776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805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800" y="1817225"/>
            <a:ext cx="9904600" cy="4308938"/>
          </a:xfrm>
        </p:spPr>
        <p:txBody>
          <a:bodyPr/>
          <a:lstStyle/>
          <a:p>
            <a:r>
              <a:rPr lang="en-US" dirty="0"/>
              <a:t>Online Secondary Storage (</a:t>
            </a:r>
            <a:r>
              <a:rPr lang="en-US" b="1" dirty="0">
                <a:solidFill>
                  <a:schemeClr val="accent2">
                    <a:lumMod val="60000"/>
                    <a:lumOff val="40000"/>
                  </a:schemeClr>
                </a:solidFill>
              </a:rPr>
              <a:t>Cloud Storage</a:t>
            </a:r>
            <a:r>
              <a:rPr lang="en-US" dirty="0"/>
              <a:t>)</a:t>
            </a:r>
          </a:p>
          <a:p>
            <a:pPr lvl="1"/>
            <a:r>
              <a:rPr lang="en-US" dirty="0"/>
              <a:t>Allows you to use the Internet to back up your data</a:t>
            </a:r>
          </a:p>
          <a:p>
            <a:pPr lvl="2"/>
            <a:r>
              <a:rPr lang="en-US" dirty="0"/>
              <a:t>Sign up with a vendor and receive access to software and applications that allow you to upload your data to that company’s server</a:t>
            </a:r>
          </a:p>
          <a:p>
            <a:pPr lvl="2">
              <a:buNone/>
            </a:pPr>
            <a:endParaRPr lang="en-US" dirty="0"/>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55</a:t>
            </a:fld>
            <a:endParaRPr lang="en-US" dirty="0"/>
          </a:p>
        </p:txBody>
      </p:sp>
      <p:pic>
        <p:nvPicPr>
          <p:cNvPr id="20482" name="Picture 2" descr="C:\Users\user\AppData\Local\Microsoft\Windows\Temporary Internet Files\Content.IE5\C79X6YT8\MP90043737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961" y="3404615"/>
            <a:ext cx="4228321" cy="314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59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4.8 Future Developments in Processing &amp; Storage</a:t>
            </a:r>
          </a:p>
        </p:txBody>
      </p:sp>
      <p:sp>
        <p:nvSpPr>
          <p:cNvPr id="4" name="Slide Number Placeholder 3"/>
          <p:cNvSpPr>
            <a:spLocks noGrp="1"/>
          </p:cNvSpPr>
          <p:nvPr>
            <p:ph type="sldNum" sz="quarter" idx="4"/>
          </p:nvPr>
        </p:nvSpPr>
        <p:spPr/>
        <p:txBody>
          <a:bodyPr/>
          <a:lstStyle/>
          <a:p>
            <a:fld id="{27C98126-00D4-4536-8967-EB49841E9AA8}" type="slidenum">
              <a:rPr lang="en-US" smtClean="0"/>
              <a:pPr/>
              <a:t>56</a:t>
            </a:fld>
            <a:endParaRPr lang="en-US" dirty="0"/>
          </a:p>
        </p:txBody>
      </p:sp>
    </p:spTree>
    <p:extLst>
      <p:ext uri="{BB962C8B-B14F-4D97-AF65-F5344CB8AC3E}">
        <p14:creationId xmlns:p14="http://schemas.microsoft.com/office/powerpoint/2010/main" val="3334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820395" y="1627465"/>
            <a:ext cx="4526189" cy="4485823"/>
          </a:xfrm>
        </p:spPr>
        <p:txBody>
          <a:bodyPr/>
          <a:lstStyle/>
          <a:p>
            <a:pPr marL="0" indent="0" fontAlgn="t">
              <a:buNone/>
            </a:pPr>
            <a:endParaRPr lang="en-US" dirty="0"/>
          </a:p>
          <a:p>
            <a:pPr marL="0" indent="0">
              <a:spcBef>
                <a:spcPts val="1800"/>
              </a:spcBef>
              <a:buNone/>
            </a:pPr>
            <a:r>
              <a:rPr lang="en-US" b="1" dirty="0">
                <a:solidFill>
                  <a:schemeClr val="accent2">
                    <a:lumMod val="60000"/>
                    <a:lumOff val="40000"/>
                  </a:schemeClr>
                </a:solidFill>
              </a:rPr>
              <a:t>Nanotechnology</a:t>
            </a:r>
          </a:p>
          <a:p>
            <a:pPr marL="0" indent="0">
              <a:spcBef>
                <a:spcPts val="2200"/>
              </a:spcBef>
              <a:buNone/>
            </a:pPr>
            <a:r>
              <a:rPr lang="en-US" b="1" dirty="0">
                <a:solidFill>
                  <a:schemeClr val="accent2">
                    <a:lumMod val="60000"/>
                    <a:lumOff val="40000"/>
                  </a:schemeClr>
                </a:solidFill>
              </a:rPr>
              <a:t>Optical computing</a:t>
            </a:r>
          </a:p>
          <a:p>
            <a:pPr marL="0" indent="0">
              <a:spcBef>
                <a:spcPts val="1800"/>
              </a:spcBef>
              <a:buNone/>
            </a:pPr>
            <a:r>
              <a:rPr lang="en-US" b="1" dirty="0">
                <a:solidFill>
                  <a:schemeClr val="accent2">
                    <a:lumMod val="60000"/>
                    <a:lumOff val="40000"/>
                  </a:schemeClr>
                </a:solidFill>
              </a:rPr>
              <a:t>DNA computing</a:t>
            </a:r>
          </a:p>
          <a:p>
            <a:pPr marL="0" indent="0">
              <a:spcBef>
                <a:spcPts val="2800"/>
              </a:spcBef>
              <a:buNone/>
            </a:pPr>
            <a:r>
              <a:rPr lang="en-US" b="1" dirty="0">
                <a:solidFill>
                  <a:schemeClr val="accent2">
                    <a:lumMod val="60000"/>
                    <a:lumOff val="40000"/>
                  </a:schemeClr>
                </a:solidFill>
              </a:rPr>
              <a:t>Quantum computing</a:t>
            </a:r>
          </a:p>
          <a:p>
            <a:pPr marL="0" indent="0" fontAlgn="t">
              <a:spcBef>
                <a:spcPts val="3600"/>
              </a:spcBef>
              <a:buNone/>
            </a:pPr>
            <a:r>
              <a:rPr lang="en-US" b="1" dirty="0">
                <a:solidFill>
                  <a:schemeClr val="accent2">
                    <a:lumMod val="60000"/>
                    <a:lumOff val="40000"/>
                  </a:schemeClr>
                </a:solidFill>
              </a:rPr>
              <a:t>Better batteries</a:t>
            </a:r>
          </a:p>
          <a:p>
            <a:endParaRPr lang="en-US" dirty="0"/>
          </a:p>
        </p:txBody>
      </p:sp>
      <p:sp>
        <p:nvSpPr>
          <p:cNvPr id="4" name="Text Placeholder 3"/>
          <p:cNvSpPr>
            <a:spLocks noGrp="1"/>
          </p:cNvSpPr>
          <p:nvPr>
            <p:ph type="body" sz="quarter" idx="14"/>
          </p:nvPr>
        </p:nvSpPr>
        <p:spPr>
          <a:xfrm>
            <a:off x="5212361" y="1711355"/>
            <a:ext cx="6811860" cy="4664279"/>
          </a:xfrm>
        </p:spPr>
        <p:txBody>
          <a:bodyPr>
            <a:normAutofit lnSpcReduction="10000"/>
          </a:bodyPr>
          <a:lstStyle/>
          <a:p>
            <a:pPr marL="0" indent="0" fontAlgn="t">
              <a:buNone/>
            </a:pPr>
            <a:r>
              <a:rPr lang="en-US" sz="3100" b="1" dirty="0"/>
              <a:t>Description of Processing Technology</a:t>
            </a:r>
            <a:endParaRPr lang="en-US" dirty="0"/>
          </a:p>
          <a:p>
            <a:r>
              <a:rPr lang="en-US" dirty="0"/>
              <a:t>Tiny machines work at a molecular level to make nanocircuits</a:t>
            </a:r>
          </a:p>
          <a:p>
            <a:r>
              <a:rPr lang="en-US" dirty="0"/>
              <a:t>Uses lasers and light, not electricity</a:t>
            </a:r>
          </a:p>
          <a:p>
            <a:pPr>
              <a:spcBef>
                <a:spcPts val="1800"/>
              </a:spcBef>
            </a:pPr>
            <a:r>
              <a:rPr lang="en-US" dirty="0"/>
              <a:t>Uses strands of synthetic DNA to store data</a:t>
            </a:r>
          </a:p>
          <a:p>
            <a:r>
              <a:rPr lang="en-US" dirty="0"/>
              <a:t>Based on quantum mechanics and stores information using particle states</a:t>
            </a:r>
          </a:p>
          <a:p>
            <a:pPr fontAlgn="t"/>
            <a:r>
              <a:rPr lang="en-US" dirty="0"/>
              <a:t>Wireless charging of batteries, longer-lasting batteries</a:t>
            </a:r>
          </a:p>
          <a:p>
            <a:endParaRPr lang="en-US" dirty="0"/>
          </a:p>
        </p:txBody>
      </p:sp>
      <p:sp>
        <p:nvSpPr>
          <p:cNvPr id="5" name="Slide Number Placeholder 4"/>
          <p:cNvSpPr>
            <a:spLocks noGrp="1"/>
          </p:cNvSpPr>
          <p:nvPr>
            <p:ph type="sldNum" sz="quarter" idx="4"/>
          </p:nvPr>
        </p:nvSpPr>
        <p:spPr/>
        <p:txBody>
          <a:bodyPr/>
          <a:lstStyle/>
          <a:p>
            <a:fld id="{27C98126-00D4-4536-8967-EB49841E9AA8}" type="slidenum">
              <a:rPr lang="en-US" smtClean="0"/>
              <a:pPr/>
              <a:t>57</a:t>
            </a:fld>
            <a:endParaRPr lang="en-US" dirty="0"/>
          </a:p>
        </p:txBody>
      </p:sp>
    </p:spTree>
    <p:extLst>
      <p:ext uri="{BB962C8B-B14F-4D97-AF65-F5344CB8AC3E}">
        <p14:creationId xmlns:p14="http://schemas.microsoft.com/office/powerpoint/2010/main" val="334224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6096" y="1817225"/>
            <a:ext cx="9826303" cy="4308938"/>
          </a:xfrm>
        </p:spPr>
        <p:txBody>
          <a:bodyPr/>
          <a:lstStyle/>
          <a:p>
            <a:pPr marL="0" indent="0">
              <a:buNone/>
            </a:pPr>
            <a:r>
              <a:rPr lang="en-US" dirty="0"/>
              <a:t>Future Developments in Secondary Storage</a:t>
            </a:r>
          </a:p>
          <a:p>
            <a:pPr lvl="1"/>
            <a:r>
              <a:rPr lang="en-US" dirty="0"/>
              <a:t>Higher-density disks</a:t>
            </a:r>
          </a:p>
          <a:p>
            <a:pPr lvl="2"/>
            <a:r>
              <a:rPr lang="en-US" sz="2200" dirty="0"/>
              <a:t>Perpendicular recording technology: stacking magnetic bits vertically on the surface of a platter (instead of horizontally, as usual)</a:t>
            </a:r>
          </a:p>
          <a:p>
            <a:pPr marL="740664" lvl="2"/>
            <a:r>
              <a:rPr lang="en-US" sz="2400" dirty="0"/>
              <a:t>Molecular electronics– storage at the subatomic level</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58</a:t>
            </a:fld>
            <a:endParaRPr lang="en-US" dirty="0"/>
          </a:p>
        </p:txBody>
      </p:sp>
      <p:pic>
        <p:nvPicPr>
          <p:cNvPr id="21506" name="Picture 2" descr="C:\Users\user\AppData\Local\Microsoft\Windows\Temporary Internet Files\Content.IE5\XGDJ0PHB\MP90028943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6782" y="4668197"/>
            <a:ext cx="1824239" cy="914400"/>
          </a:xfrm>
          <a:prstGeom prst="rect">
            <a:avLst/>
          </a:prstGeom>
          <a:noFill/>
          <a:extLst>
            <a:ext uri="{909E8E84-426E-40DD-AFC4-6F175D3DCCD1}">
              <a14:hiddenFill xmlns:a14="http://schemas.microsoft.com/office/drawing/2010/main">
                <a:solidFill>
                  <a:srgbClr val="FFFFFF"/>
                </a:solidFill>
              </a14:hiddenFill>
            </a:ext>
          </a:extLst>
        </p:spPr>
      </p:pic>
      <p:pic>
        <p:nvPicPr>
          <p:cNvPr id="21507" name="Picture 3" descr="C:\Users\user\AppData\Local\Microsoft\Windows\Temporary Internet Files\Content.IE5\NJ54PAKZ\MP900448617[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1021" y="5216837"/>
            <a:ext cx="1970328"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01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buNone/>
            </a:pPr>
            <a:r>
              <a:rPr lang="en-US" dirty="0"/>
              <a:t>Chapter</a:t>
            </a:r>
          </a:p>
        </p:txBody>
      </p:sp>
      <p:sp>
        <p:nvSpPr>
          <p:cNvPr id="2" name="Title 1"/>
          <p:cNvSpPr>
            <a:spLocks noGrp="1"/>
          </p:cNvSpPr>
          <p:nvPr>
            <p:ph type="ctrTitle"/>
          </p:nvPr>
        </p:nvSpPr>
        <p:spPr/>
        <p:txBody>
          <a:bodyPr/>
          <a:lstStyle/>
          <a:p>
            <a:r>
              <a:rPr lang="en-US" dirty="0"/>
              <a:t>Hardware: Input &amp; Output</a:t>
            </a:r>
          </a:p>
        </p:txBody>
      </p:sp>
      <p:sp>
        <p:nvSpPr>
          <p:cNvPr id="4" name="TextBox 3"/>
          <p:cNvSpPr txBox="1"/>
          <p:nvPr/>
        </p:nvSpPr>
        <p:spPr>
          <a:xfrm>
            <a:off x="1434534" y="5433678"/>
            <a:ext cx="726481" cy="1200329"/>
          </a:xfrm>
          <a:prstGeom prst="rect">
            <a:avLst/>
          </a:prstGeom>
          <a:noFill/>
        </p:spPr>
        <p:txBody>
          <a:bodyPr wrap="none" rtlCol="0">
            <a:spAutoFit/>
          </a:bodyPr>
          <a:lstStyle/>
          <a:p>
            <a:r>
              <a:rPr lang="en-US" sz="7200" b="1" dirty="0">
                <a:solidFill>
                  <a:schemeClr val="accent3">
                    <a:lumMod val="60000"/>
                    <a:lumOff val="40000"/>
                  </a:schemeClr>
                </a:solidFill>
              </a:rPr>
              <a:t>5</a:t>
            </a:r>
          </a:p>
        </p:txBody>
      </p:sp>
    </p:spTree>
    <p:extLst>
      <p:ext uri="{BB962C8B-B14F-4D97-AF65-F5344CB8AC3E}">
        <p14:creationId xmlns:p14="http://schemas.microsoft.com/office/powerpoint/2010/main" val="1201115110"/>
      </p:ext>
    </p:extLst>
  </p:cSld>
  <p:clrMapOvr>
    <a:masterClrMapping/>
  </p:clrMapOvr>
  <mc:AlternateContent xmlns:mc="http://schemas.openxmlformats.org/markup-compatibility/2006" xmlns:p14="http://schemas.microsoft.com/office/powerpoint/2010/main">
    <mc:Choice Requires="p14">
      <p:transition spd="slow" p14:dur="4000">
        <p14:vortex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81" y="1535185"/>
            <a:ext cx="11414620" cy="4966283"/>
          </a:xfrm>
        </p:spPr>
        <p:txBody>
          <a:bodyPr/>
          <a:lstStyle/>
          <a:p>
            <a:pPr lvl="1"/>
            <a:r>
              <a:rPr lang="en-US" b="1" dirty="0">
                <a:solidFill>
                  <a:schemeClr val="accent2">
                    <a:lumMod val="60000"/>
                    <a:lumOff val="40000"/>
                  </a:schemeClr>
                </a:solidFill>
              </a:rPr>
              <a:t>Silicon:</a:t>
            </a:r>
            <a:r>
              <a:rPr lang="en-US" dirty="0"/>
              <a:t> A semiconductor made of clay and sand.</a:t>
            </a:r>
          </a:p>
          <a:p>
            <a:pPr lvl="1"/>
            <a:r>
              <a:rPr lang="en-US" b="1" dirty="0">
                <a:solidFill>
                  <a:schemeClr val="accent2">
                    <a:lumMod val="60000"/>
                    <a:lumOff val="40000"/>
                  </a:schemeClr>
                </a:solidFill>
              </a:rPr>
              <a:t>Semiconductor:</a:t>
            </a:r>
            <a:r>
              <a:rPr lang="en-US" dirty="0"/>
              <a:t> A material whose electrical properties are intermediate     between a good conductor and a nonconductor of electricity.</a:t>
            </a:r>
          </a:p>
          <a:p>
            <a:pPr lvl="2"/>
            <a:r>
              <a:rPr lang="en-US" sz="2200" dirty="0"/>
              <a:t>Perfect underlayer for highly conductive, </a:t>
            </a:r>
          </a:p>
          <a:p>
            <a:pPr marL="914400" lvl="2" indent="0">
              <a:spcBef>
                <a:spcPts val="0"/>
              </a:spcBef>
              <a:buNone/>
            </a:pPr>
            <a:r>
              <a:rPr lang="en-US" sz="2200" dirty="0"/>
              <a:t>    complex circuits. </a:t>
            </a:r>
          </a:p>
          <a:p>
            <a:pPr lvl="2"/>
            <a:r>
              <a:rPr lang="en-US" sz="2200" dirty="0"/>
              <a:t>Microchips (Microprocessors) are made </a:t>
            </a:r>
          </a:p>
          <a:p>
            <a:pPr marL="914400" lvl="2" indent="0">
              <a:spcBef>
                <a:spcPts val="0"/>
              </a:spcBef>
              <a:buNone/>
            </a:pPr>
            <a:r>
              <a:rPr lang="en-US" sz="2200" dirty="0"/>
              <a:t>    from semiconductors.</a:t>
            </a:r>
          </a:p>
          <a:p>
            <a:pPr lvl="1"/>
            <a:r>
              <a:rPr lang="en-US" b="1" dirty="0">
                <a:solidFill>
                  <a:schemeClr val="accent2">
                    <a:lumMod val="60000"/>
                    <a:lumOff val="40000"/>
                  </a:schemeClr>
                </a:solidFill>
              </a:rPr>
              <a:t>Chip:</a:t>
            </a:r>
            <a:r>
              <a:rPr lang="en-US" dirty="0"/>
              <a:t> A tiny piece of silicon that contains </a:t>
            </a:r>
          </a:p>
          <a:p>
            <a:pPr marL="457200" lvl="1" indent="0">
              <a:spcBef>
                <a:spcPts val="0"/>
              </a:spcBef>
              <a:buNone/>
            </a:pPr>
            <a:r>
              <a:rPr lang="en-US" dirty="0"/>
              <a:t>    millions of microminiature integrated </a:t>
            </a:r>
          </a:p>
          <a:p>
            <a:pPr marL="457200" lvl="1" indent="0">
              <a:spcBef>
                <a:spcPts val="0"/>
              </a:spcBef>
              <a:buNone/>
            </a:pPr>
            <a:r>
              <a:rPr lang="en-US" dirty="0"/>
              <a:t>    electronic circuits.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6</a:t>
            </a:fld>
            <a:endParaRPr lang="en-US" dirty="0"/>
          </a:p>
        </p:txBody>
      </p:sp>
      <p:pic>
        <p:nvPicPr>
          <p:cNvPr id="2050" name="Picture 2" descr="C:\Users\user\AppData\Local\Microsoft\Windows\Temporary Internet Files\Content.IE5\C79X6YT8\MC90022652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4965" y="126804"/>
            <a:ext cx="2382823"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user\AppData\Local\Microsoft\Windows\Temporary Internet Files\Content.IE5\C79X6YT8\MP90040214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7" t="11903" r="12195" b="3968"/>
          <a:stretch/>
        </p:blipFill>
        <p:spPr bwMode="auto">
          <a:xfrm rot="5400000">
            <a:off x="7135804" y="2554563"/>
            <a:ext cx="3296875" cy="3779520"/>
          </a:xfrm>
          <a:prstGeom prst="rect">
            <a:avLst/>
          </a:prstGeom>
          <a:noFill/>
          <a:extLst>
            <a:ext uri="{909E8E84-426E-40DD-AFC4-6F175D3DCCD1}">
              <a14:hiddenFill xmlns:a14="http://schemas.microsoft.com/office/drawing/2010/main">
                <a:solidFill>
                  <a:srgbClr val="FFFFFF"/>
                </a:solidFill>
              </a14:hiddenFill>
            </a:ext>
          </a:extLst>
        </p:spPr>
      </p:pic>
      <p:sp>
        <p:nvSpPr>
          <p:cNvPr id="8" name="Left Arrow 7"/>
          <p:cNvSpPr/>
          <p:nvPr/>
        </p:nvSpPr>
        <p:spPr>
          <a:xfrm>
            <a:off x="10015811" y="5503495"/>
            <a:ext cx="1375733" cy="23618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TextBox 8"/>
          <p:cNvSpPr txBox="1"/>
          <p:nvPr/>
        </p:nvSpPr>
        <p:spPr>
          <a:xfrm>
            <a:off x="11391544" y="5421622"/>
            <a:ext cx="680797" cy="369332"/>
          </a:xfrm>
          <a:prstGeom prst="rect">
            <a:avLst/>
          </a:prstGeom>
          <a:noFill/>
        </p:spPr>
        <p:txBody>
          <a:bodyPr wrap="square" rtlCol="0">
            <a:spAutoFit/>
          </a:bodyPr>
          <a:lstStyle/>
          <a:p>
            <a:r>
              <a:rPr lang="en-US" dirty="0"/>
              <a:t>Chip</a:t>
            </a:r>
          </a:p>
        </p:txBody>
      </p:sp>
    </p:spTree>
    <p:extLst>
      <p:ext uri="{BB962C8B-B14F-4D97-AF65-F5344CB8AC3E}">
        <p14:creationId xmlns:p14="http://schemas.microsoft.com/office/powerpoint/2010/main" val="54672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Topics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4787" y="2482850"/>
            <a:ext cx="2133600" cy="3263900"/>
          </a:xfrm>
        </p:spPr>
      </p:pic>
      <p:sp>
        <p:nvSpPr>
          <p:cNvPr id="4" name="Slide Number Placeholder 3"/>
          <p:cNvSpPr>
            <a:spLocks noGrp="1"/>
          </p:cNvSpPr>
          <p:nvPr>
            <p:ph type="sldNum" sz="quarter" idx="4"/>
          </p:nvPr>
        </p:nvSpPr>
        <p:spPr/>
        <p:txBody>
          <a:bodyPr/>
          <a:lstStyle/>
          <a:p>
            <a:fld id="{27C98126-00D4-4536-8967-EB49841E9AA8}" type="slidenum">
              <a:rPr lang="en-US" smtClean="0"/>
              <a:pPr/>
              <a:t>60</a:t>
            </a:fld>
            <a:endParaRPr lang="en-US" dirty="0"/>
          </a:p>
        </p:txBody>
      </p:sp>
      <p:sp>
        <p:nvSpPr>
          <p:cNvPr id="5" name="Content Placeholder 2"/>
          <p:cNvSpPr txBox="1">
            <a:spLocks/>
          </p:cNvSpPr>
          <p:nvPr/>
        </p:nvSpPr>
        <p:spPr>
          <a:xfrm>
            <a:off x="1534603" y="1711355"/>
            <a:ext cx="10243542" cy="4806891"/>
          </a:xfrm>
          <a:prstGeom prst="rect">
            <a:avLst/>
          </a:prstGeom>
          <a:ln w="9525"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ormAutofit fontScale="92500" lnSpcReduction="20000"/>
          </a:bodyPr>
          <a:lstStyle>
            <a:lvl1pPr marL="274320" indent="-274320" algn="l" defTabSz="914400" rtl="0" eaLnBrk="1" latinLnBrk="0" hangingPunct="1">
              <a:spcBef>
                <a:spcPct val="20000"/>
              </a:spcBef>
              <a:buClr>
                <a:schemeClr val="accent5">
                  <a:lumMod val="75000"/>
                </a:schemeClr>
              </a:buClr>
              <a:buSzPct val="120000"/>
              <a:buFont typeface="Arial" pitchFamily="34" charset="0"/>
              <a:buChar char="•"/>
              <a:tabLst>
                <a:tab pos="274320" algn="l"/>
              </a:tabLst>
              <a:defRPr lang="en-US" sz="2800" b="0" kern="1200" dirty="0" smtClean="0">
                <a:solidFill>
                  <a:schemeClr val="dk1"/>
                </a:solidFill>
                <a:latin typeface="+mn-lt"/>
                <a:ea typeface="+mn-ea"/>
                <a:cs typeface="+mn-cs"/>
              </a:defRPr>
            </a:lvl1pPr>
            <a:lvl2pPr marL="742950" indent="-285750" algn="l" defTabSz="914400" rtl="0" eaLnBrk="1" latinLnBrk="0" hangingPunct="1">
              <a:spcBef>
                <a:spcPct val="20000"/>
              </a:spcBef>
              <a:buClr>
                <a:schemeClr val="accent5">
                  <a:lumMod val="75000"/>
                </a:schemeClr>
              </a:buClr>
              <a:buFont typeface="Arial" pitchFamily="34" charset="0"/>
              <a:buChar char="•"/>
              <a:tabLst>
                <a:tab pos="274320" algn="l"/>
              </a:tabLst>
              <a:defRPr lang="en-US" sz="2400" kern="1200" dirty="0" smtClean="0">
                <a:solidFill>
                  <a:schemeClr val="dk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2000" kern="1200" dirty="0" smtClean="0">
                <a:solidFill>
                  <a:schemeClr val="dk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1800" kern="1200" dirty="0" smtClean="0">
                <a:solidFill>
                  <a:schemeClr val="dk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180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nSpc>
                <a:spcPct val="110000"/>
              </a:lnSpc>
              <a:spcBef>
                <a:spcPts val="0"/>
              </a:spcBef>
              <a:spcAft>
                <a:spcPts val="600"/>
              </a:spcAft>
              <a:buFont typeface="Arial" pitchFamily="34" charset="0"/>
              <a:buNone/>
              <a:defRPr/>
            </a:pPr>
            <a:r>
              <a:rPr lang="en-US" sz="3400" b="1" dirty="0">
                <a:ln>
                  <a:solidFill>
                    <a:schemeClr val="accent1"/>
                  </a:solidFill>
                </a:ln>
                <a:solidFill>
                  <a:srgbClr val="FF6600"/>
                </a:solidFill>
              </a:rPr>
              <a:t>UNIT 5A: Input Hardware</a:t>
            </a:r>
          </a:p>
          <a:p>
            <a:pPr marL="0" indent="0">
              <a:lnSpc>
                <a:spcPct val="110000"/>
              </a:lnSpc>
              <a:spcBef>
                <a:spcPts val="0"/>
              </a:spcBef>
              <a:buFont typeface="Arial" pitchFamily="34" charset="0"/>
              <a:buNone/>
              <a:defRPr/>
            </a:pPr>
            <a:r>
              <a:rPr lang="en-US" sz="2600" b="1" dirty="0">
                <a:ln>
                  <a:solidFill>
                    <a:schemeClr val="accent1"/>
                  </a:solidFill>
                </a:ln>
              </a:rPr>
              <a:t>5.1</a:t>
            </a:r>
            <a:r>
              <a:rPr lang="en-US" sz="2600" dirty="0">
                <a:ln>
                  <a:solidFill>
                    <a:schemeClr val="accent1"/>
                  </a:solidFill>
                </a:ln>
              </a:rPr>
              <a:t>    Keyboards    </a:t>
            </a:r>
          </a:p>
          <a:p>
            <a:pPr marL="0" indent="0">
              <a:lnSpc>
                <a:spcPct val="110000"/>
              </a:lnSpc>
              <a:spcBef>
                <a:spcPts val="600"/>
              </a:spcBef>
              <a:buFont typeface="Arial" pitchFamily="34" charset="0"/>
              <a:buNone/>
              <a:defRPr/>
            </a:pPr>
            <a:r>
              <a:rPr lang="en-US" sz="2600" b="1" dirty="0">
                <a:ln>
                  <a:solidFill>
                    <a:schemeClr val="accent1"/>
                  </a:solidFill>
                </a:ln>
              </a:rPr>
              <a:t>5.2    </a:t>
            </a:r>
            <a:r>
              <a:rPr lang="en-US" sz="2600" dirty="0">
                <a:ln>
                  <a:solidFill>
                    <a:schemeClr val="accent1"/>
                  </a:solidFill>
                </a:ln>
              </a:rPr>
              <a:t>Pointing Devices</a:t>
            </a:r>
          </a:p>
          <a:p>
            <a:pPr marL="0" indent="0">
              <a:lnSpc>
                <a:spcPct val="110000"/>
              </a:lnSpc>
              <a:spcBef>
                <a:spcPts val="600"/>
              </a:spcBef>
              <a:buFont typeface="Arial" pitchFamily="34" charset="0"/>
              <a:buNone/>
              <a:defRPr/>
            </a:pPr>
            <a:r>
              <a:rPr lang="en-US" sz="2600" b="1" dirty="0">
                <a:ln>
                  <a:solidFill>
                    <a:schemeClr val="accent1"/>
                  </a:solidFill>
                </a:ln>
              </a:rPr>
              <a:t>5.3</a:t>
            </a:r>
            <a:r>
              <a:rPr lang="en-US" sz="2600" dirty="0">
                <a:ln>
                  <a:solidFill>
                    <a:schemeClr val="accent1"/>
                  </a:solidFill>
                </a:ln>
              </a:rPr>
              <a:t>    Source Data-Entry Devices</a:t>
            </a:r>
          </a:p>
          <a:p>
            <a:pPr marL="0" indent="0">
              <a:lnSpc>
                <a:spcPct val="110000"/>
              </a:lnSpc>
              <a:spcBef>
                <a:spcPts val="600"/>
              </a:spcBef>
              <a:buFont typeface="Arial" pitchFamily="34" charset="0"/>
              <a:buNone/>
              <a:defRPr/>
            </a:pPr>
            <a:r>
              <a:rPr lang="en-US" sz="2600" dirty="0">
                <a:ln>
                  <a:solidFill>
                    <a:schemeClr val="accent1"/>
                  </a:solidFill>
                </a:ln>
              </a:rPr>
              <a:t>5.4    The Future of Input</a:t>
            </a:r>
            <a:endParaRPr lang="en-US" sz="2000" b="1" dirty="0">
              <a:ln>
                <a:solidFill>
                  <a:schemeClr val="accent1"/>
                </a:solidFill>
              </a:ln>
              <a:solidFill>
                <a:srgbClr val="FF6600"/>
              </a:solidFill>
            </a:endParaRPr>
          </a:p>
          <a:p>
            <a:pPr marL="0" indent="0">
              <a:lnSpc>
                <a:spcPct val="110000"/>
              </a:lnSpc>
              <a:spcBef>
                <a:spcPts val="600"/>
              </a:spcBef>
              <a:buNone/>
              <a:defRPr/>
            </a:pPr>
            <a:r>
              <a:rPr lang="en-US" sz="3400" b="1" dirty="0">
                <a:ln>
                  <a:solidFill>
                    <a:schemeClr val="accent1"/>
                  </a:solidFill>
                </a:ln>
                <a:solidFill>
                  <a:srgbClr val="FF6600"/>
                </a:solidFill>
              </a:rPr>
              <a:t>UNIT 5B: Output Hardware</a:t>
            </a:r>
            <a:endParaRPr lang="en-US" sz="2600" dirty="0">
              <a:ln>
                <a:solidFill>
                  <a:schemeClr val="accent1"/>
                </a:solidFill>
              </a:ln>
            </a:endParaRPr>
          </a:p>
          <a:p>
            <a:pPr marL="0" indent="0">
              <a:lnSpc>
                <a:spcPct val="110000"/>
              </a:lnSpc>
              <a:spcBef>
                <a:spcPts val="600"/>
              </a:spcBef>
              <a:buNone/>
              <a:defRPr/>
            </a:pPr>
            <a:r>
              <a:rPr lang="en-US" sz="2600" b="1" dirty="0">
                <a:ln>
                  <a:solidFill>
                    <a:schemeClr val="accent1"/>
                  </a:solidFill>
                </a:ln>
              </a:rPr>
              <a:t>5.5</a:t>
            </a:r>
            <a:r>
              <a:rPr lang="en-US" sz="2600" dirty="0">
                <a:ln>
                  <a:solidFill>
                    <a:schemeClr val="accent1"/>
                  </a:solidFill>
                </a:ln>
              </a:rPr>
              <a:t>    Softcopy Output: Display Screens</a:t>
            </a:r>
          </a:p>
          <a:p>
            <a:pPr marL="0" indent="0">
              <a:lnSpc>
                <a:spcPct val="110000"/>
              </a:lnSpc>
              <a:spcBef>
                <a:spcPts val="600"/>
              </a:spcBef>
              <a:buNone/>
              <a:defRPr/>
            </a:pPr>
            <a:r>
              <a:rPr lang="en-US" sz="2600" dirty="0">
                <a:ln>
                  <a:solidFill>
                    <a:schemeClr val="accent1"/>
                  </a:solidFill>
                </a:ln>
              </a:rPr>
              <a:t>5.6    Hardcopy Output: Printers</a:t>
            </a:r>
            <a:endParaRPr lang="en-US" sz="3400" b="1" dirty="0">
              <a:ln>
                <a:solidFill>
                  <a:schemeClr val="accent1"/>
                </a:solidFill>
              </a:ln>
              <a:solidFill>
                <a:srgbClr val="FF6600"/>
              </a:solidFill>
            </a:endParaRPr>
          </a:p>
          <a:p>
            <a:pPr marL="0" indent="0">
              <a:lnSpc>
                <a:spcPct val="110000"/>
              </a:lnSpc>
              <a:spcBef>
                <a:spcPts val="600"/>
              </a:spcBef>
              <a:buFont typeface="Arial" pitchFamily="34" charset="0"/>
              <a:buNone/>
              <a:defRPr/>
            </a:pPr>
            <a:r>
              <a:rPr lang="en-US" sz="2600" b="1" dirty="0">
                <a:ln>
                  <a:solidFill>
                    <a:schemeClr val="accent1"/>
                  </a:solidFill>
                </a:ln>
              </a:rPr>
              <a:t>5.7</a:t>
            </a:r>
            <a:r>
              <a:rPr lang="en-US" sz="2600" dirty="0">
                <a:ln>
                  <a:solidFill>
                    <a:schemeClr val="accent1"/>
                  </a:solidFill>
                </a:ln>
              </a:rPr>
              <a:t>    Mixed Output: Sound, Voice, &amp; Video</a:t>
            </a:r>
          </a:p>
          <a:p>
            <a:pPr marL="0" indent="0">
              <a:lnSpc>
                <a:spcPct val="110000"/>
              </a:lnSpc>
              <a:spcBef>
                <a:spcPts val="600"/>
              </a:spcBef>
              <a:buFont typeface="Arial" pitchFamily="34" charset="0"/>
              <a:buNone/>
              <a:defRPr/>
            </a:pPr>
            <a:r>
              <a:rPr lang="en-US" sz="2600" dirty="0">
                <a:ln>
                  <a:solidFill>
                    <a:schemeClr val="accent1"/>
                  </a:solidFill>
                </a:ln>
              </a:rPr>
              <a:t>5.8    The Future of Output</a:t>
            </a:r>
          </a:p>
          <a:p>
            <a:pPr marL="0" indent="0">
              <a:lnSpc>
                <a:spcPct val="110000"/>
              </a:lnSpc>
              <a:spcBef>
                <a:spcPts val="0"/>
              </a:spcBef>
              <a:buNone/>
              <a:defRPr/>
            </a:pPr>
            <a:r>
              <a:rPr lang="en-US" sz="2600" dirty="0">
                <a:ln>
                  <a:solidFill>
                    <a:schemeClr val="accent1"/>
                  </a:solidFill>
                </a:ln>
              </a:rPr>
              <a:t>5.9    Quality of Life: Health &amp; Ergonomics</a:t>
            </a:r>
          </a:p>
          <a:p>
            <a:pPr marL="0" indent="0">
              <a:lnSpc>
                <a:spcPct val="110000"/>
              </a:lnSpc>
              <a:spcBef>
                <a:spcPts val="0"/>
              </a:spcBef>
              <a:buNone/>
              <a:defRPr/>
            </a:pPr>
            <a:endParaRPr lang="en-US" sz="2600" dirty="0">
              <a:ln>
                <a:solidFill>
                  <a:schemeClr val="accent1"/>
                </a:solidFill>
              </a:ln>
            </a:endParaRPr>
          </a:p>
          <a:p>
            <a:pPr marL="0" indent="0">
              <a:lnSpc>
                <a:spcPct val="110000"/>
              </a:lnSpc>
              <a:spcBef>
                <a:spcPts val="0"/>
              </a:spcBef>
              <a:buNone/>
              <a:defRPr/>
            </a:pPr>
            <a:endParaRPr lang="en-US" sz="2600" dirty="0">
              <a:ln>
                <a:solidFill>
                  <a:schemeClr val="accent1"/>
                </a:solidFill>
              </a:ln>
            </a:endParaRPr>
          </a:p>
          <a:p>
            <a:pPr marL="0" indent="0">
              <a:lnSpc>
                <a:spcPct val="110000"/>
              </a:lnSpc>
              <a:spcBef>
                <a:spcPts val="0"/>
              </a:spcBef>
              <a:buFont typeface="Arial" pitchFamily="34" charset="0"/>
              <a:buNone/>
              <a:defRPr/>
            </a:pPr>
            <a:endParaRPr lang="en-US" sz="2600" dirty="0">
              <a:ln>
                <a:solidFill>
                  <a:schemeClr val="accent1"/>
                </a:solidFill>
              </a:ln>
            </a:endParaRPr>
          </a:p>
          <a:p>
            <a:pPr>
              <a:lnSpc>
                <a:spcPct val="110000"/>
              </a:lnSpc>
            </a:pP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3467" y="251168"/>
            <a:ext cx="2926080" cy="17553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904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800" y="1817225"/>
            <a:ext cx="9904600" cy="4516463"/>
          </a:xfrm>
        </p:spPr>
        <p:txBody>
          <a:bodyPr>
            <a:normAutofit/>
          </a:bodyPr>
          <a:lstStyle/>
          <a:p>
            <a:r>
              <a:rPr lang="en-US" b="1" dirty="0"/>
              <a:t>Input Hardware</a:t>
            </a:r>
          </a:p>
          <a:p>
            <a:pPr lvl="1"/>
            <a:r>
              <a:rPr lang="en-US" dirty="0"/>
              <a:t>Devices that translate data into a form the computer can process</a:t>
            </a:r>
          </a:p>
          <a:p>
            <a:pPr lvl="1"/>
            <a:r>
              <a:rPr lang="en-US" dirty="0"/>
              <a:t>Translates words, numbers, sounds, and pictures into binary 0s and 1s (off or on electrical signals or light pulses)</a:t>
            </a:r>
          </a:p>
          <a:p>
            <a:r>
              <a:rPr lang="en-US" b="1" dirty="0"/>
              <a:t>Output Hardware</a:t>
            </a:r>
          </a:p>
          <a:p>
            <a:pPr lvl="1"/>
            <a:r>
              <a:rPr lang="en-US" dirty="0"/>
              <a:t>Devices that translate information processed by the computer into a form humans can understand</a:t>
            </a:r>
          </a:p>
          <a:p>
            <a:pPr lvl="1"/>
            <a:r>
              <a:rPr lang="en-US" dirty="0"/>
              <a:t>Translates binary code into words, </a:t>
            </a:r>
          </a:p>
          <a:p>
            <a:pPr marL="457200" lvl="1" indent="0">
              <a:spcBef>
                <a:spcPts val="0"/>
              </a:spcBef>
              <a:buNone/>
            </a:pPr>
            <a:r>
              <a:rPr lang="en-US" dirty="0"/>
              <a:t>    numbers, sounds, and pictures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61</a:t>
            </a:fld>
            <a:endParaRPr lang="en-US" dirty="0"/>
          </a:p>
        </p:txBody>
      </p:sp>
      <p:pic>
        <p:nvPicPr>
          <p:cNvPr id="1026" name="Picture 2" descr="C:\Users\user\AppData\Local\Microsoft\Windows\Temporary Internet Files\Content.IE5\C79X6YT8\MP91021641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348" y="945739"/>
            <a:ext cx="1819333" cy="13616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user\AppData\Local\Microsoft\Windows\Temporary Internet Files\Content.IE5\C79X6YT8\MC90043387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43" y="4351980"/>
            <a:ext cx="1706880" cy="1459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user\AppData\Local\Microsoft\Windows\Temporary Internet Files\Content.IE5\C79X6YT8\MC9004398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7770" y="4695533"/>
            <a:ext cx="1828800" cy="17565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5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682738" y="1683000"/>
            <a:ext cx="9508175" cy="4622383"/>
          </a:xfrm>
        </p:spPr>
        <p:txBody>
          <a:bodyPr>
            <a:normAutofit/>
          </a:bodyPr>
          <a:lstStyle/>
          <a:p>
            <a:pPr marL="0" indent="0">
              <a:buNone/>
            </a:pPr>
            <a:r>
              <a:rPr lang="en-US" b="1" u="sng" dirty="0">
                <a:solidFill>
                  <a:schemeClr val="accent2">
                    <a:lumMod val="60000"/>
                    <a:lumOff val="40000"/>
                  </a:schemeClr>
                </a:solidFill>
                <a:effectLst>
                  <a:outerShdw blurRad="38100" dist="38100" dir="2700000" algn="tl">
                    <a:srgbClr val="000000">
                      <a:alpha val="43137"/>
                    </a:srgbClr>
                  </a:outerShdw>
                </a:effectLst>
              </a:rPr>
              <a:t>UNIT 5A: Input Hardware</a:t>
            </a:r>
          </a:p>
          <a:p>
            <a:pPr marL="0" indent="0">
              <a:buNone/>
            </a:pPr>
            <a:endParaRPr lang="en-US" b="1" u="sng" dirty="0">
              <a:solidFill>
                <a:schemeClr val="accent2">
                  <a:lumMod val="60000"/>
                  <a:lumOff val="40000"/>
                </a:schemeClr>
              </a:solidFill>
              <a:effectLst>
                <a:outerShdw blurRad="38100" dist="38100" dir="2700000" algn="tl">
                  <a:srgbClr val="000000">
                    <a:alpha val="43137"/>
                  </a:srgbClr>
                </a:outerShdw>
              </a:effectLst>
            </a:endParaRPr>
          </a:p>
          <a:p>
            <a:r>
              <a:rPr lang="en-US" dirty="0"/>
              <a:t>The three major types of input hardware are </a:t>
            </a:r>
            <a:r>
              <a:rPr lang="en-US" b="1" dirty="0">
                <a:solidFill>
                  <a:schemeClr val="accent2">
                    <a:lumMod val="60000"/>
                    <a:lumOff val="40000"/>
                  </a:schemeClr>
                </a:solidFill>
              </a:rPr>
              <a:t>keyboards, pointing devices,</a:t>
            </a:r>
            <a:r>
              <a:rPr lang="en-US" b="1" dirty="0"/>
              <a:t> </a:t>
            </a:r>
            <a:r>
              <a:rPr lang="en-US" dirty="0"/>
              <a:t>and </a:t>
            </a:r>
            <a:r>
              <a:rPr lang="en-US" b="1" dirty="0">
                <a:solidFill>
                  <a:schemeClr val="accent2">
                    <a:lumMod val="60000"/>
                    <a:lumOff val="40000"/>
                  </a:schemeClr>
                </a:solidFill>
              </a:rPr>
              <a:t>source data-entry devices.</a:t>
            </a:r>
          </a:p>
          <a:p>
            <a:endParaRPr lang="en-US" dirty="0"/>
          </a:p>
          <a:p>
            <a:pPr>
              <a:spcBef>
                <a:spcPts val="0"/>
              </a:spcBef>
            </a:pPr>
            <a:endParaRPr lang="en-US" dirty="0"/>
          </a:p>
          <a:p>
            <a:pPr marL="0" indent="0">
              <a:buNone/>
            </a:pPr>
            <a:endParaRPr lang="en-US" dirty="0"/>
          </a:p>
        </p:txBody>
      </p:sp>
      <p:sp>
        <p:nvSpPr>
          <p:cNvPr id="2" name="Slide Number Placeholder 1"/>
          <p:cNvSpPr>
            <a:spLocks noGrp="1"/>
          </p:cNvSpPr>
          <p:nvPr>
            <p:ph type="sldNum" sz="quarter" idx="4"/>
          </p:nvPr>
        </p:nvSpPr>
        <p:spPr/>
        <p:txBody>
          <a:bodyPr/>
          <a:lstStyle/>
          <a:p>
            <a:fld id="{27C98126-00D4-4536-8967-EB49841E9AA8}" type="slidenum">
              <a:rPr lang="en-US" smtClean="0"/>
              <a:pPr/>
              <a:t>62</a:t>
            </a:fld>
            <a:endParaRPr lang="en-US" dirty="0"/>
          </a:p>
        </p:txBody>
      </p:sp>
      <p:sp>
        <p:nvSpPr>
          <p:cNvPr id="6" name="AutoShape 2" descr="data:image/jpeg;base64,/9j/4AAQSkZJRgABAQAAAQABAAD/2wCEAAkGBhQSEBUUExQWFBUVGBUWGBcWFhUXFhUXFxgWFhgYFRccHiYeFxojHBcVHy8gIycpLCwsFh4xNTAqNSYrLCkBCQoKDgwOGg8PGiwkHCQsLCwsLCksLCwsLCwsLCwsLCwsLCwsLCwsLCwpLCwsLCwsLCwsLCksKSwsLCwsLCwsLP/AABEIAJUBUwMBIgACEQEDEQH/xAAcAAABBQEBAQAAAAAAAAAAAAAGAAEEBQcDAgj/xABJEAACAQIDBQMJBAgEBQQDAQABAhEAAwQSIQUGMUFREyJhBxQyUnGBkZLRFkKhsRUjU2JyssHhJDOCwjRzotLwJUOD8TWT4hf/xAAWAQEBAQAAAAAAAAAAAAAAAAAAAQL/xAAbEQEAAgMBAQAAAAAAAAAAAAAAAREhMUECUf/aAAwDAQACEQMRAD8A3GlSpUCpUqaaB6VNmqNiNp2k9O4i/wATKv5mglUqocRv3gUnNi7GnS4pPwBJqtveVfZ68Lxf+C1db/bFKBhSoBveWXCD0beIb2Wgv8zCod3y0J93CXjPDM1tfDkTVoaVSrKbvlou/dwij+K99EqPifK1jQYOHsoeMN2pMfhSktr1KscHlI2m65kSyFnLItOe9EwJfUxrpwFR0392ncIC3EkgtC2V0Ckgk5iYAilFtrmmzVh+0t7dqWnKXb5RtDAt2eB4EEKQajYzebaK5c+JurnUMulsBlIkEEJqKUW3nOKWYVgWE2xjrxIXF3JALHNcRBA4mSBwEk+ANNhcZi7sxjLo9MktdKqAgUkz/qpRbfs1LMK+e8XcxSIrnF3GVywGW+51WJnhHEVIuDHJZW75zdytmgC+xYZfSkTpEHTjSi2+ZqWavnN9p4kAHzrEagn/ADX9Yjr4V4O1MSxE4q+f/lf60ot9H5qWYV8/bSTF4fJmxd3vqGGW/miRJGjHh14HlNRV27ixwxd//wDYfpSi30VnFPmFYBh9tbQYgW8ViHJGaFhjEleGQ9OPjXtt59oJH+Lc6xwtNrrH3PA0otvk081hrb3bUtyGxGqzIZLJIiZBAHHQ6eFe8P5RNpftLTR61pB/vFKLbfSrHMN5SdpFsot2rjQTC27kgAlSTlcxqK7N5WsZbbLcw1oMOIJuoR7iDSi2u0qyq15Zrn3sJ8t38pQVMteWm19/DXl9jWm/3ClK0mlQHZ8sWDPpLeX22if5SanWfKlgG/8AfC/xpcX81pQLqVUeG32wVz0cTZP/AMiT8Jqzs7Rtt6Lq3sIP5VBJpV4F0da9BqB6VKlQKlSpUCpUqVAqVKqnezaZw+Cv3V0ZLbZf4j3V/EirEWk4CW+flPNm41jCKr3FMPceSiNzVVHpsOeoA4a8gPE76Y+56WLuL4WwlsfgJ/GqVR/99T1NegaqO1/E3bn+Zfvv/FeuEfCYqOMCk6qD7RJ/Guor0tUMloDgAPYAK9zSimojhfGs0S7mbJu37g7JZyKSxLZVHfOUHQyCRw5waH3tyKsNg7yXcIZtPlJBVgUDqwkkSCw1En8etRXLHYW4uLNsqe1FxVymCxfugajQyYPTWrXejdy5hbVvtUClmcgo+dDmALK0wVYECOIIJ1kSaXEbQL3jea4/aFs+bIAcwMgjvaRAj2VO25vPdxgQX7pISYC2lUSdCxhtTTqLvdzAYoYJryWy9oZp/WlX7MZs5sL91gSxzcdCIIMVX7oC62JtCyhuEo+YZ8nc7Qky/ITl5azHOuGB3tvWcM2HS6RbbMNbQLKGnMFbNoDJ+JiK4bG242FuLcsvDKrKQ1sFWVmLEEZuHD4UVI3xvXPOMl22LTWxwEHNm72ckaNIjXw6zU3eLZmMt4Kz5wgFtSoUhgcoKwFuL62kg+JHMCqTbO1TirzXbryzQNEgAAQABm0FT9r73XsTZWzduyikHS3DMVEAuc2vHlHWg6bp7CvXu0uW7LXFVXtmHRNXUqQuYHMwViQOpEmoWx0ZnVFtdq1w3bYtklZzIgOumUjUzpEVK3f3vu4NHS04yuc3etk5WiMy94awBxkaDSoOz9qmzdS6lz9Yjs8lJBzAAyJ1nvT7aCdvHgWs5rd9Ht3SVuIM4uW2UgoQhHoAe/0Y00Nd8PgL6YZcS9m52BdbhZLiLmBhSxQgnK2nHT2A1B3h3hbGXRcuuoyjKqqjBVEzzJMk+NS7u+V1sEMIXTswoTN2bZyi8FJmI0AmJgUEPZmyXu3kFm02IVDJEZcyC4/pawkgdfjU3HYBLO0M2Mw1y1Yd3YIuhI5QQYIkgkKREwNNKr9mbx3sIZw9zLKw0qCrQzsJVgeGbj4mptvaz7RxNtcZiRbQZoYqoVToYA0UFoAzN09xKn7047Zt20Fwlq523cVSBcACgxlIYnNpoABxI16wtp7vXbeCtk4S6jIztcukaZTEZgNQBHOMsH1tLXfHZ1mwlu7ZxqvdR1Koq4cPMg5gbKiIgHvAj461ON8oOMu2jaa4MrAqxVFViCIIkDSR0ioI2xMJfuuEw/adobfG2YIUXCTmJZQBw4njFR8eWt3gjqUa28uuUKQQZ4AmdDprzqXu3vI2DuC5bKGUyMrh4IzFhqo05fjUXam02v4hr73FDswbRXgZYCgDLwAA49KqO+1NlX8PaXtbbJn0VmQAkd4kE5jB7w00MV7w2AvXcIHs2GYWc/aXIVlIJzaA6yAdYnQCalby75XMbbRLhtKEOburd7zQRJkGBBOg6162Nvrdw2FbDobRBz5WIu5kz+lAyw2skTwnnwoI+7lwtdyZLlxriKQLQUtmS72skNC5e7rJHGoW8YIv5ClxOzS3bi7AfuqNWjTWZ0qRsDbpwd5bttkaENtlYXACCZiQsjguvhXLbe12xWIa+7IrHLAUXIUKAFAldeHOg7bV2ZdtJZNyy9sMyZCw5ZVlfAlszRpxqThbDXMH3bFx1tG+XdVMS2UrJB7wABJEaaGum8G+lzGJbS4bSKjhzkF0lmEidV0EFtPHjXrY++1zDYZ7CdkQxfK57SUz8dMsN1Ex76AWvj0f4R/WuUV2vxoAZhQJE8vbFcjRXlkBU6AkkKJAOp569P6VJw+y1ZgEQA+BCcBMlpAGgmSa55e+q9AT7+H9TVrsgqLyswQhZaHMIxUEgMfEgUhHi55xh2y9tftMADAvuYBEjTMRw1qZhd7scpAXFOxJAAdLbyTwHAGr5cVlEl7DBmYFjeYlmdkLXNUALqdQwgKNIrsu0wcomwQYH+b1LLmYG3I0cFj4GrSWjPv/ALSw8dtbtEHhmR7ZMRMEMRzHLnVpsvytyQMRYNseujdoo9ogMB7Aarw8Inds90WhJuWznCKo1zLAjKPZnYdaqt4z+rQQqgPcIVXRwMwQx3QIiIHgROtJhYlsOA2ql1QVYEHUEHjU2sT3R261lws90nQdJ4/+eNbHgcTnQGszFLCTSpUqilQb5WMRl2cw9e5aX/qzH+WjKs68s9+MPYT1rpPyo3/dWvO09aZReu5RIEmQAOpJAH51xxrX7Ri5ayEa5WYhuE8CoNdL9wLlJ4B7ZPsDqaJd497cI+GvKo77lyG7OyPSYGCc7MOEyNZXlOljbMhPZe1u1zDLlIjnPGrDPAnprQ7u3/mXPYv9av73ot7D+VSFl4TEXmti4tk5DwObry9GJ8JqDb2+xudmLfe/iEdeMUTbC3sS3hcKk6W1fPrr3w4AAzZYhhMiRyNA+y8UqbRtux7q3FJPgoEx8KctOrzE467bBLWgABPpiY48IrhhNqNeEraBjq4FEu9+9CX8FdXP3muM+U5mAUKVUqzOxzGdZnkBAGtB5Otsrh0xBJ7zLkUZmQyXtk95SCNFbnrEc6skIuL2obcZrUToIcGpKXLhUMLOh55xzpvKZtO3eu2jbfPlQKWK5SSCdcvLQqOgIIXugUU7s712bVnCo4LLbLO0OwhmPdIWcjwDOqzIEEVJAnhdohrhQplYeIIrst0vdNu3bLsADoY49BxJqpwrA4t44Q3jzHOrfdvai2Me9xuVtgJMSWtso5gxLCYMxNFccdfayJuWSBMekOPspWb7OoZbRgzrnUcDHWp2/wBtxL+FsgNLpo2pgTBhZds2oc5tCQwmSJq03G3lt2MJZtseN247d65CjKAhKqwzw4mDqIlYOtAK3NpZXyG2c2mmYfe0Gs1LuLcXjaI/1r9ar95cUr7RZkPcZwRMcC8iemhFHW3N7BdS+odgrm2oUu5XImZmYhmIViwtiFgQDAEmQC8HtDtSclsmBOrAaTHM10v402wC9sgTEhlP5GvXk42oLF97jHhZcL3mUlirgAMpDLqRqOFWvlG2tav2MP2ZllVQ3GZjWSeJzZjI01B4k0FbjMcttcxBPsJ+tOXucezIn99f+6q3bh/Vj2j8jWjYfeq15v2bEkDCi2veYhnKZSIJKqskHQCcoJMqJABtbUzPkVGLa6Sv3dDzrrdxbIJa24Gn3lPHTk1c9zMWqbTDt6I7Y+30ojjzjWinfza9m7s9QuUXZtlgFghtc5LwM0zbHiUJ9oDmFxZuLmW2xXUTmUcOPFq8YjagQhWRgTEagzMgcG8DV75OdtpYwsMfSv2y3H0ELFpXg3EQD7RqAaG988YtzGW2UiMmHBgBQGVVVtBoBINBYNcYcbT/ADJ/3U9rFo1vOJiCeJnTjRtd3jtG3dDMB+rVLeZS+aLTIQTqUEmQBAkcpac2wx/wbex/zNBNw2PFwSlt2ExMjj72rxiNqrbjOjieGo/o1XPk12utnDXARJe7bBBBZcgVwxZeDxmUhSRJg8qpPKRjUuYxWRswKrJ72rAKDBYBmEjiwkxrPGglecH9lc+K/wDdXCztZHYqqXCRxGmnt1o52xjLNzChRcUOotEDJcAIRGGQHJ3WJPDMU5gjMQALye4xbePd2mAl6I0JJDBYMGDJGsGONOnExcSsgMlxZMAmInoYJjhUsKoq2342pavW8Nkyh+0BKqCMgKCVkqODBoALA6nSYqmIoFY1uMegUfixqRbaSR0+k1FsNlua8GAA9onT3g/hUl7QJngeoMGg9toJryHkGOI8QdYniCR+NMLZ9ZviP6CkiDmPiSfzoGtvMz8YIn3HWmsIdZj3En28evTlXu2I416Aige20MD4j8xW2bpXs1hfZWIlq2Tca7NgeynriwKKVKlWVKsr8tF39ZhV8LrfyD61qlY/5Ybs4yyvS0fxc/SteWfQAxNgOhVuBqsGxLPrH5hVnjEBUAiQSoI66ivG0sDh0tv3AzZZVkhFUxJDKySYOmhHDnxptD7PwFu1JU8YmTPCpmdTxI+NUm5GyBiXdTkkAsM49VSxC6HWAa8724e1bt2DaCqxRu0y+t2jxI+73Qmnv50gmUpt3LPVvmH0phu3Z6t8w+lEe6+wML5uL+KRDbIUACS2Y+tlEzCtAmeBIAINBFiyrY4ooAQswUNlAA5ZidBHM8Kcs7S0O7dnq3zD6Uhu1Z6t8w+lXG8mwLGGwtwOo857rWyi9zsys5tVBmZ0I6cqo9zNiHFEqqK5GYktEBVAMseWpjxJAqjp9mrPVvmH0pHdqz1b5h9K5b74bD2ns+beibal9D/mQMw1A/8ADRDsfdqx2KXsTbAs3BlV11YOObKFJI7rDiDzoKnB7Ht2mzKSTEamf6U2M2NbuNmMgwBoelVWz8H2mONlVDBnKIIgEk5V05SSONEe8u79nDWHRkHnAGfMv+XkIMKJgzoGzRzIjmQqfs3a6t8R9KY7u2vWb4j6Ut09jHFKwVUZlJPfdF7oWTGYiYAJMcq9b94TDWbyeaEm2yEmQwOYAAzmA56++OVRXj7O2urfEfSm+zlv1m+I+lEGzd1rQtJiMRaY4dxlBtlM+eGAJDcpR/h4iRXZWB7XHdiFzZnZVXqeCj40Eo7u2/Wb4j6U67vWwZzN8R9KsNvbtLYwlx2VRcDLGVgVCMgdXBHpBpMH9xuukbdXYRxNpyqByrEasBxAyqskSx70AamDQdcXg1urlOms6VB+zSes34fSuW9eDSybPZ6dpZDsJ9FiY/EAMPBxV6d30hWZVtqw7rOl7LcI4hGVTJFUVB3bT1m/D6U43bT1m/D6VD2TYFzElCJAFzSTxDQOGvOKud4dkWbOFW4jfrT6dsqwyDMAOPv9vEcKgiDda367fh9Kf7LWvWb8K67m7ITEhFbKGe5kDOxCjhEmf/uj2/5HQGIF6xAJHeLg+8awfCgz9N1bfrv+FWVjY6ra7OSVgiTE6zP51L3o3GXB9nma1c7TN/ls+mXLx+b8DVPhr7DAkyZCPB58SONB5O6CD/3H/CvD7o2/2jfhU7cXdpcZZuliMyMgBbNBzToY1mYHv1qr302WcJfW0CNVDSuaCCAdJ48SJ8KDqN11/aP+FeRumg4XGHuFF17yeDss6G36OaGdp9BXgQT3tSIaOR50Ibn7NXFYx7TkhALjCCARkBbiWUcBGpA11qpbvht3VRw2dmy6gGImrWn23u2mFa29tywN1UkFsrK1oXJgsRHeFDG818i6qgmMs/iRUUSuisIImvAVhwfT94Bvx0J99TsZuMtvDC+TIZUYQz/e7PSc2hBufh40GbBti5duB5IUEjvMPvRyPSr2i8WJcz+svyH/ALqYl/XHuT/+qrN89mLhsqoWDDIG7zaMUzMup5HT3GrPYG6vnGGN0AHs7YdybhU69Bm6Sf8ASeehg5tm/aH3Ko/oa8i1J1Zz/qI/KKocFZzYxrZJygtAzNyGmszRRjN3vNmWYBYGMt4XBHjldgPfQc7FhQ0gawdeJ4Hmda2Hyd3psishtcRWo+TN/wBWKTqCNtCpUqVZaKsV8rDztEDpaT8WY1tVYl5VD/6mf+Vb/wB1a89Z9cBW03K2pUSQVgdTI0qsxNzEupBtKJEaHXp1q02ie4P47f8AOtG2ysfh7mFW3iHXuq4gqwI1hDmQakDhM8deFEllmzMViMGS6jLMiTOkgoeHUMR768Yhb2JAIQRrGU8evGjLyjPhzZDWShckBuzzxlC2gM4YAB83aaLpAFdPJvf/AMFcS3fXDX2uIe0Zsn6oFs6q/IglWIkZgOcU0bC1zejEpaTDvlKJ6CkcNTwI6medRsPhcTbvC+q5XBzCJ0PER7OPuq18pDqdpSpVtLMskZXbKudxGkM0n38q0UbZs+YTmXtfN8/EZu0FvzIL1nIS0cY14VazSXi2W4/b2IxchsjHLl7oyhV6BQAqiSeXEmvOyNq4nAS1slJOpDMPCDGhHtqd5M7ijadssQFDAkkgAa8ydBVt5S7rtbTMXPTPiLN88RMG2AF5aHjU2ugjje1xENlECYIkz11PHhVid6MSttcOwTKMsLEExmyyYzMAXYgEkAsYos3A2qlnZpJe4pN9P8p0VyuW5M5gZT3cYoV35j9K3MuXL2umSMsdoSMsaRFOWdpAw9nEW73bKsODmEHgeIIgzIMV3xu8d/FBgyhiVy6aQvCAoACjXpxNHN/bt1tnIhvMSbl1WXPJ7IJZyKRxyTmjlxoG3Lx5s4g3AA2UAlWEqwmGVh0IJHvoOWz9o38IjgKALgKsSNYbLKzynKPdI5mueON7E5T2cAZoI1B5H8qKfKY1tQLNkAWrRXLqGLFxnZmYekdQvgEHjUzc7C9ts3slKdoL1u5DuifqwLyswLkAgFhIHWih198sSLS4ZkXKuWFgBjBbLrEkS7kD941X4JsRZxAxC2++rF4IkA8eHMVYb531fa9xkIKNelSOBU3CQR4RRRimH6PtjSe3xE9Y7OxE+HGgEdpbx4jHG4WQOzKoJB9FRAAHICFp9kbexOARgqLDt6TBTDAaFeOVhrB4iTU7yXXVXEXCxVT2bC2zxkS6VcW2adAA0anQGDyqx8pN8nDYcXXS5iA9zOysjnIY7NXdJDMP1h4mARQCGLt3r6q3ZwoByxz18fZUu7t68WVDbGYQAsnieEDxo53K20uH2YhLXAe2Q5bVxEZgEc97MrSkiDpxIoH2jez7TzBQuZw2VeCzrAHQTFBz2a+Iw1/zgWpZZYzwEnNNSNrbdv48sTbBMKCVkgAaj30YbxXrdoYy0kKHS32eQlgyrDEEyePpa80HDnQ+THDq73FcArBJkkRFtyDII5gfHhQD+Fx17DJlKCCSe9I6Tz9lTjtbENr2IadZ1MzznnXffjFq9nCAGWS2ysdeOd3C6+qrKNNOXKpWCH6pP4V/IUFTcx2I/Yj3A1aYdZwHttv/ALq9vXK1/wAAf+W/+6qIO7u1sTZtsLCEqxBJVmXVYjUcY41D3gxl69dD3z34AGZiSRwGp48Io38mvYHCut8oFNxQc0Zoyn0DxWGKSQRpM0Nb+m158oskG2FtgEeAUH2mZk9ZqSQlvvRjshGVlH8TRwA4R0AHuqh2Fjbtq8720LllYEKToH0PCdCCR761q7ZwRXM7WwyoMozIFJ7H7ygatnLHvd4kATwrP/JldtrfvG8Ayi0TBAMkHQAEgEnWKvU483tuYi9csW7qsqI3cDEkLoZA0H/gqs3qQ9usakqPzNGu+As9rheyFsEuZFsg9zsxkzx9/MboM6wBPKhDeX/irf8ACv8AOairgb5Y4WsnY93LlghGEZUXgVPK2nj3etDGwcXct3Ga3b7QniOQ1mtLxu0yuzhblGa4xWMtvNbt24PEDMCzHiTwTxoQ8ltxFxim4VCBkJLCVgE8fCY15casbSdK3eXal6/3rtvIWcuTM5mMk+HM1KwG1MQlpVWwSAoEhiJERMR0P41ceVq6jXLRUqTkTPlZXhwGBzXFAW40ZSWA5xyoq3fNn9FHPkB7O5pFsuzlU7IyT2ikGYygg96SKkalZ3DKMJjLgxLXFTM0tKidJ0/CrzC7UuO6q9nswZ115AmOFV2yF/xd32v/ADir26vfT2n+VqfBKtrqPaPzrRfJndMR00rPVOo9o/OtC8mw7zfxH86s6I200UqYU9YaKsR8qn/5M/8AKt/7q26sS8qo/wDUz/yrf+6tees+uAfbKTaj1mQfFgKttmeTNb1tCt5wXJ4xkEFgQWBnP3ZyheDAzVTte6FtZjwDIT7mBqwwPlAwypbD4drhQOBmKZSHbP6JU6/dmeBMQYIIW0vJa1q09xrwIRVYrLZu8YEAqJ9vA6xMGg/C4MG+bUkAZtRIOnvox2n5RMPdstbGHyE5SGAUlSAo07skECJJzQBLHWRLZO1haxgvlM6q2bKRodZAYAjTTWk1RF3ldb3bkeZojFy5dZP7jggPbP7yyJ9tcd1d2mxiXG7Zra2wWYk3GAWVX0VBZiSw0ArvvFvvcxlg2rge4c5dWYHMsiGUaxl0BjwrxubvKmDVhcS4S3BrTG3cTUEFHAMTEEEaik1gi8qnb+x/NL2QOLn7yNoQQCCCPaNCJHA0RDyfs9lX7dSzI9xbRZ87LbLBioIyyMjGM0wKpN8Nuee4k3lQrMCDqe6AJZoGZjEkwJJNE9rf3DrZtgW7nbW7VyyrE9wC6bktkCSWAuMB3o51cWmaCexsAbmI7EOyakSCeoXhPU1c75bkDBDMbty40sO/Ze2pykCUdj3xry8OtUuxtpizie2IMSY0nXMGEjTTSpu8e8oxPaNDZnYsdDlGZsxieAqQrtu1uqcXZe6b3Y20IDMxuFQTooAWSzGG0A4AzVbt7Y5wd7sw4bQHPbY5WBggg8wQR0I4ETVzufvfbwlhrV1XYM63O4xR0dCSjo4BgjMw4c/Cq7fTeEY3FC8FK91FglmPcULOZtSTEyetDq9ueTa6wWbzMrWDiJKuUACO+UnhmhY94oX2VgDcutbzsgUMZBPIgaCdONGY8piwoHaZFw5w+SXyklHTtCvCe9MeHGg/YG1lsYk3mEiZAK5gSHVwGXmNIIpxUzb+63m9pLxuFzcXOJBkAXGtameMoT76kbubm3sZZNxLjemqESfvdoczEmAoFtiSeHjXneretMVbConZhVCKgzEKM5uHvMSTJZj7xU3c/foYLDNaEhmuIx0lWVe0lHH3lbPqPCgHNrbKGHv9mtwPOgdMwB72WRMEj4Vc7S3LNrs810t2ltLq8TCvMTJ46VV7wbTtXcSLllWW2CCFJkqM2aJgTHCYoo2nvphL1m2Cl0Xbdq3aD5u4Qh4m3knUE/e6UAnsTZj4i6bSM8gGAmZiYPJQekn3VJ2tu72NhL3aFszsvouCMuXXP6J4jQEkc40rzuptpMLiTduKWEN3dRJMgSRqImdOlPtnbS3bQtqzEBpAM5R1IHAEwPhQdtjbtvilXLcYs+aEk8FzE6lhyUmoG1NmvhcS1gkqwYK0MRBmNYOse2rXZO8628IlknKVdnkK2aSMsZh92OXiaptpY0XMQLgJYDLJMyYMnjrQXo3Fd7XadrKglZZkBJAUkIjPmYwy6KDxFWi7GvIgHZXNCLeqNOYLmiImcve9lNgvKCtuwbQVipfPP65de5oyqwVx3BowPE1Mw/lWKsD2YY6nUXJIOaeZ5ka/uxzoKi5bIiQQG1EgiR1HUeNdNj2g+FVTwIYH3lhUPbG+AxFwM0ghVWAGgZRyB4TqY8ak7uP+oX3/AMxqo5JusF0W64Hhp/WmbdFDqbjT1gTV4XrxcxaLGZgJ6mJoKtt2p0N+6faa52d0wplbrr7IFWg2tZ/aJ8wqUjhhKkEHgRqDRVPY2FluBzcdypkBoiYI/rVVvSua/bHVQJ9rGiyKFN6wRftn93l4MTUFjiNynXCjEF37NmKLJbUgE6CfR0InrVXuXu557f7MObRPMZjyZuRn7tEWL8pAuYPzdrcgdmFYW1BVUDAD2mfSnm3rGhjdXbfmlwuUzdAVDKeIIYHiCDy1pi0zTtvlu75ncCF3fxdWU8A0gEzGvvq6wvk+uNgvOe3ZUgkL39QCAYPojU6AkEwY4VS73bx+eFCEK5AFChYVVVcqqoknTxq7wHlEFvCdgbZJCPbDw0qtzLnWM2UyRoSJE05K9gO7rnJijID5c2jTDQw4wQYPtou3h2oL+IDqioJGgmSckEtqZPsjSKB9n48W77OQYObhE6mRV1htspduqqhgZJ1jofGnw+ry2NR7R+daF5N/Sb+I/maz9OI9o/Oj/wAmpkn2n86s6I200U9MKesNFWK+VpY2gp62l/BmFbVWO+WG3/jLJ622Hwaf61rz1n1xne0tUUdXT+YUQ7sbAtYh3DqSFC+jA1ZoljlaABOsZZiSooa2wxFsZfSzpHtnSozJix6vQ+j8ONEHx3HsQWYnKEB0VZDC27sOBBErodOY140Jbe2Wlm9etgAi2zrJUAnLI1HKqO5ti+rZSRJ8OM6damXsFjHRmKgrwZuME9WmJ9tW0p73BwS3cQVa0L3ogISRJOb7w9HhJPQa6VM8olvDKwXDW1ULCsylirvrmKE65OQ6xPOqPZe1sRgLha0cjsIkamNRoQeetTdu38biypvkuVECSsga6el4mpHVngt3F3dsYjCTctS1vK8rE3u6zGwJ4OcsgjWM3hQLilU40AKFUspyicoHGNeXtqSm8eKw6W7YbKLZzWxr3W0GYQfS0GvhUR7OIa92xWXnNJjj4iaco7bQt4thYa2mItJhyWsKpN4EQSSoJdTAVGzd3Lrw46wMeTbBW7t5kuqrBx2a5vuuyvkYf68lccbvFj7tkWXYtbGgUnQQIGmbkDpPDlVbs1sTh/8ALEEkHloRwIM6UspdeUHA27BtW0RVdFQXSOd1gXcH+HMqQPUor3M3cwl3B4Y3rdsvedrcsbgc920R2eUFS0v9+BqKzradzE4hpuCTJYnmSeJJJ1NWmzt5toWLQtWmZUAiASOQHJhrAHwpeSsIBw4G0AmUZcwBXSJyyRHDjWi737qYa3Yxly1bXLbItqOdu4rlXB5kFcrAnk3UVmYt3+27bLDgyOEcI4T0qfi9u424jq2ou6vqe+ddW73eOp1PWl5KW3ku2JaxJxK3UVyLX6st924WREj/AFMB76bym7GtYU4dbShSbY7Qj71wNcR/+pY06VQbIxeKw2bsgRmyzqQe6Qw4MOYB9oB5UtrYnE4nL2qk5ZjUniSTxJ5kn2k0BVu1snDdlabEW+66Ao2TuO4ie0YDOVBOuSTryoZtYdP0jkyrklu7Hc9CdAeU9af9OYq3aRGUFLQhZmFBOvA8zE1G2fdvm8MTaAzq0gzADACI1nTSii3ePZ+FGDm2gF4ISxRYSANJzd7tJ45e70qp3J2fbuW7r3EVhbOZpAkqMgyqYMFiwE8pnlUTaW0cU6P2irDBixGp14n0vGo2wsViFR1sAMhIzTzI4cxNBP8AKBhLVq8osqqCIbLOUuAubJJJyydJJPHhMAr2DupYvWMxtiRAEKIgKrMSSpBME6SDzGbgAba+DxL63UC5AdBAI4EyJngKkbK2vi7n6uyA3orABlj90RPeMimTDQrO42HzQ2WCyqrLaXUNcw6AlSNCO1I48QPfmm17CrjFAUATb0iBxgyOXCrfH29o2lzXbRtgzBZCsxrpmOp0mqBFu4m5nEFly66ADUkcTrrTJhoF3ZFkBwwQg2c6GAsswRhpzMF1jqD0qk3a/wCHT3/zGoV7GY4qJKEKIHomBJaBr1JPvrtsO/lwoY/dDn4FjQXzChjer/Ms/wCr81qZgtsXbq5ktCJjW4B/SqjeK87XLYZcjCYhg05iB7tRQH13du0Nnpie6Wa4bZXII56AxxGUnprHLWj3c/4ZB/EP+pqgg4/s+IyA6erm9k5ZqJsHa9zJ2aIpyySWaPSJPTqaqCo0Kb2n9fa/h/3VbfpS4roHtqA7BZV5gmeUeFVO+SfrbUcSp/MVFGf6MsnAi4E74u9mxIXLBRmAUR4c9ePKhfya4BbuKKNa7XopMAkB4zHiFBAJjWAakLs3aQw/aSOxzcdIzDuyRHUkZoiTE1V7O2VirLF7TBSeJ15zzjTnVzds8pZ+U7AW7VxRbTIJ4ZWXUoCcuYBimYNGbWKKdg7HtXMAXNmH7N3V9YYoFJAjuAATIbU5hFZ3vJcxBy9u2bU5SI5defOrfA4XHCwcl5Rb7krPUHLKx3uHGDwqRqVncIu59lP0jldQy9pBBE6doARHsom3swa28aFVVUBhAUaQbZOndX28PjQhuoz+eHnc14cS+YcPfRhvkrLjSGBEOIB1IXIconnpFXkHZcEGo9o/MUd+TB6ArL6j4/DX+laV5MsMAgNSdQsbaKKVPSrLRVlPlotd/DN/zF/I1q1Zx5aLE4ey/q3Y+ZT9K152z60x/aP3OX6xPzo1xW8OGKvI7QEdxWtLlt6HLbBBnKGykmYOunGQ7EWFuLlbUVGXYFn975jRKQ94sUt3aJddEa6CJEd0vIkctK2Ld3ebB28KLZfLkUs63FBF5zxygEzroATyX3ZX9nbP73zU/wBnbP73zf2pOZs5Ss3kxXa4vMQFzEGFACrLHQAaAARWi4LbNlMOiZWzIzXc0AhrjJcQrHIAG1rOuU6DmF/Zyz+/839qf7P2ur/N/ar2ysUj79YtLuMzIIRjKjKFgSB6I4cKte0XqPiKgHd2yeb/ADD6Ux3cs9X+YfSpJGFh2i9R8abMvUVXfZ6z1f5h9Kb7P2er/MPpSlWfaL4V7W6vhVR+gbPV/mH0rydiWer/ADD6UoXJuL4V5NxfCqc7Gs9X+YfSmOx7PV/m/tShb518KRur4VTHZNnq/wA39qb9FWer/N/ahaXtu4OwaPD8xU/yc7TTD/rWXOULlFkAFyFUZiQYABY8DqB7RS/oqz+/839qf9G2f3/m/tSgW71bXstgXs2gRlMqWRZyB8UYzSSNLtvTmc3vrPJdi7Vq9nv5sqOG7oBOYDu6HkDr7qpf0bZ/f+b+1P8Aoyz+/wDN/ag07yj7dsXcMBba3cdw7O4Udoihe6jNxB1Aj9zx1zvyfXwl/MSBle02pgaEnU8h41G/Rln9/wCb+1P+irPR/m/tQaNvxtm3ewwHaKzKwIAYNxVwfvGOXL4zoC+TjHrau3SzFCbeVXUAshM95QSJ6aEGGNRP0VZ6P839q9DY9g8m+b+1Ac7V2/h2tOqqAzoylilpW9NWWSpA4AkwBqRyFBuzB/gWH7tz/dXIbEsdG+arLCqiJkAOXUQTPHjQdfJxta1ZRjdtJdHfGVyBlkDUTprwMjhMRzqt+Mcl3FpctoltYHcQgqsEeA4wTw5muv6Bw/qt8xp/0Fh/Vb5jVQWfaG0NnnDQM3a9oGzjLHWJ48o4az4UE7i7SGHxTOyo4APduRkaZGs+2fdUwbCw/qH5jXr9BYf1T8zVFWO9+3lxV6wypatkPaEWyJMAiT1jgNNBA1of3vEXLR8G/MVaYfZFhGDKmqmRLMdfjUnG4a1ejtFzRMakRPHgaC2t73YbzXsy36zszZHeTJkN4X8x1kMDIiOhmvGxN5cNZz9oyOGywP1bCRm4hjH3qov0Jh/2f/U31pfobDfsx8W+tVKcfKJtTD3zZOHgBVCsAFGonXukzpl1Jk0V7K3wwYw1tbjy62lUE5ZtnKqFVJaYMFtI4kczI2NkYf8AZj4t9aR2Xh/2a/j9anKKUWx8atvGO5YKJchpjXNIg0S7wbft4rF50YHM/dA4hQpAkaxpHvqGdl2P2a16s4a0hlUUHqBrRVgo/Jv5TWq+Te1FoVk9m7M+yPiQP61s24NmLIp61BG5FtKlSrLRUNeUDZPnGCuIPSADL/Euv1HvolrliLWZSKsTU2kxcU+Xbl0qSCDpTDE+BrUt59xz2hZEGpngaoDuhd/Zr8G+tawzkGjGeBp/PPbRh9j7v7Nfg31pvsde/Zr8D9amDIQ86ped0XHcy96g+B+teDuTe9X8KXC1IU88FN54KLPsTe9QfCl9ib3qD4UwVIROLFeDixRidyL3qD4U32Hu+oPhS4KkGNiq5tiaN/sNd9QfCl9hrvqD4UuEqQKcTXg36PPsLd9QfCl9hLvqD4UwVIC7al2lHv2Fu+oPhS+wt31B8KXC1ICz0s9Hv2Fu+oPhS+wt31B8KFSAs9LtKPfsLd9QfCn+wt31B8DQqQD2xpecGj47jXfUHwpfYa76g+FLgqQD5yfGvQxTeNH32Iu+oPgaX2Ku/sx8D9auEqQEMW3Q17GNbxo7G5d39mvwP1p/sZd/Zr8D9aYMgUY1vGn87bxo5G5t39mvwP1p/sdd/Zr8D9aYMgbztvGn87bxo3O5171F+Wl9jr/qj5RUwtSCPOn8aXbv4/jR3a3Mvk8B8o+lSxuHe8PlX6UwVLOO1ueNNnueP41pP2Cvf+Kv0pxuFe/8VfpTBUs1m540stzxrUB5P73X8B9Kf/8Az+96x/CmCpZYbNzxpDD3OhrWLfk8u+sfjXseTu56zfE0wVIB2XgWXKh9NiGYdAPRB8dSfhW8bpYXJZWelDOwfJ/2b5m1o/w9gKoAqepuViKdaVKlUUqVKlQeGtA8RXjzVegp6VA3mq9BS81XoKelQN5qvQUvNV6CnpUDear0FLzVegp6VA3mq9BS81XoKelQN5qvQUvNV6CnpUDear0FLzVegp6VA3mq9BS81XoKelQN5qvQUvNV6CnpUDear0FLzVegp6VA3mq9BS81XoKelQN5qvQUvNV6CnpUDear0FLzVegp6VA3mq9BS81XoKelQN5qvQUvNV6CnpUCGGXoK9dkOlKlQLsh0pdkOlKlQPkFLIKVKgfKKWWlSoFFPSpUCpUqVB//2Q=="/>
          <p:cNvSpPr>
            <a:spLocks noChangeAspect="1" noChangeArrowheads="1"/>
          </p:cNvSpPr>
          <p:nvPr/>
        </p:nvSpPr>
        <p:spPr bwMode="auto">
          <a:xfrm>
            <a:off x="155575" y="-1508125"/>
            <a:ext cx="7143750" cy="3143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data:image/jpeg;base64,/9j/4AAQSkZJRgABAQAAAQABAAD/2wCEAAkGBhQSEBUUExQWFBUVGBUWGBcWFhUXFhUXFxgWFhgYFRccHiYeFxojHBcVHy8gIycpLCwsFh4xNTAqNSYrLCkBCQoKDgwOGg8PGiwkHCQsLCwsLCksLCwsLCwsLCwsLCwsLCwsLCwsLCwpLCwsLCwsLCwsLCksKSwsLCwsLCwsLP/AABEIAJUBUwMBIgACEQEDEQH/xAAcAAABBQEBAQAAAAAAAAAAAAAGAAEEBQcDAgj/xABJEAACAQIDBQMJBAgEBQQDAQABAhEAAwQSIQUGMUFREyJhBxQyUnGBkZLRFkKhsRUjU2JyssHhJDOCwjRzotLwJUOD8TWT4hf/xAAWAQEBAQAAAAAAAAAAAAAAAAAAAQL/xAAbEQEAAgMBAQAAAAAAAAAAAAAAAREhMUECUf/aAAwDAQACEQMRAD8A3GlSpUCpUqaaB6VNmqNiNp2k9O4i/wATKv5mglUqocRv3gUnNi7GnS4pPwBJqtveVfZ68Lxf+C1db/bFKBhSoBveWXCD0beIb2Wgv8zCod3y0J93CXjPDM1tfDkTVoaVSrKbvlou/dwij+K99EqPifK1jQYOHsoeMN2pMfhSktr1KscHlI2m65kSyFnLItOe9EwJfUxrpwFR0392ncIC3EkgtC2V0Ckgk5iYAilFtrmmzVh+0t7dqWnKXb5RtDAt2eB4EEKQajYzebaK5c+JurnUMulsBlIkEEJqKUW3nOKWYVgWE2xjrxIXF3JALHNcRBA4mSBwEk+ANNhcZi7sxjLo9MktdKqAgUkz/qpRbfs1LMK+e8XcxSIrnF3GVywGW+51WJnhHEVIuDHJZW75zdytmgC+xYZfSkTpEHTjSi2+ZqWavnN9p4kAHzrEagn/ADX9Yjr4V4O1MSxE4q+f/lf60ot9H5qWYV8/bSTF4fJmxd3vqGGW/miRJGjHh14HlNRV27ixwxd//wDYfpSi30VnFPmFYBh9tbQYgW8ViHJGaFhjEleGQ9OPjXtt59oJH+Lc6xwtNrrH3PA0otvk081hrb3bUtyGxGqzIZLJIiZBAHHQ6eFe8P5RNpftLTR61pB/vFKLbfSrHMN5SdpFsot2rjQTC27kgAlSTlcxqK7N5WsZbbLcw1oMOIJuoR7iDSi2u0qyq15Zrn3sJ8t38pQVMteWm19/DXl9jWm/3ClK0mlQHZ8sWDPpLeX22if5SanWfKlgG/8AfC/xpcX81pQLqVUeG32wVz0cTZP/AMiT8Jqzs7Rtt6Lq3sIP5VBJpV4F0da9BqB6VKlQKlSpUCpUqVAqVKqnezaZw+Cv3V0ZLbZf4j3V/EirEWk4CW+flPNm41jCKr3FMPceSiNzVVHpsOeoA4a8gPE76Y+56WLuL4WwlsfgJ/GqVR/99T1NegaqO1/E3bn+Zfvv/FeuEfCYqOMCk6qD7RJ/Guor0tUMloDgAPYAK9zSimojhfGs0S7mbJu37g7JZyKSxLZVHfOUHQyCRw5waH3tyKsNg7yXcIZtPlJBVgUDqwkkSCw1En8etRXLHYW4uLNsqe1FxVymCxfugajQyYPTWrXejdy5hbVvtUClmcgo+dDmALK0wVYECOIIJ1kSaXEbQL3jea4/aFs+bIAcwMgjvaRAj2VO25vPdxgQX7pISYC2lUSdCxhtTTqLvdzAYoYJryWy9oZp/WlX7MZs5sL91gSxzcdCIIMVX7oC62JtCyhuEo+YZ8nc7Qky/ITl5azHOuGB3tvWcM2HS6RbbMNbQLKGnMFbNoDJ+JiK4bG242FuLcsvDKrKQ1sFWVmLEEZuHD4UVI3xvXPOMl22LTWxwEHNm72ckaNIjXw6zU3eLZmMt4Kz5wgFtSoUhgcoKwFuL62kg+JHMCqTbO1TirzXbryzQNEgAAQABm0FT9r73XsTZWzduyikHS3DMVEAuc2vHlHWg6bp7CvXu0uW7LXFVXtmHRNXUqQuYHMwViQOpEmoWx0ZnVFtdq1w3bYtklZzIgOumUjUzpEVK3f3vu4NHS04yuc3etk5WiMy94awBxkaDSoOz9qmzdS6lz9Yjs8lJBzAAyJ1nvT7aCdvHgWs5rd9Ht3SVuIM4uW2UgoQhHoAe/0Y00Nd8PgL6YZcS9m52BdbhZLiLmBhSxQgnK2nHT2A1B3h3hbGXRcuuoyjKqqjBVEzzJMk+NS7u+V1sEMIXTswoTN2bZyi8FJmI0AmJgUEPZmyXu3kFm02IVDJEZcyC4/pawkgdfjU3HYBLO0M2Mw1y1Yd3YIuhI5QQYIkgkKREwNNKr9mbx3sIZw9zLKw0qCrQzsJVgeGbj4mptvaz7RxNtcZiRbQZoYqoVToYA0UFoAzN09xKn7047Zt20Fwlq523cVSBcACgxlIYnNpoABxI16wtp7vXbeCtk4S6jIztcukaZTEZgNQBHOMsH1tLXfHZ1mwlu7ZxqvdR1Koq4cPMg5gbKiIgHvAj461ON8oOMu2jaa4MrAqxVFViCIIkDSR0ioI2xMJfuuEw/adobfG2YIUXCTmJZQBw4njFR8eWt3gjqUa28uuUKQQZ4AmdDprzqXu3vI2DuC5bKGUyMrh4IzFhqo05fjUXam02v4hr73FDswbRXgZYCgDLwAA49KqO+1NlX8PaXtbbJn0VmQAkd4kE5jB7w00MV7w2AvXcIHs2GYWc/aXIVlIJzaA6yAdYnQCalby75XMbbRLhtKEOburd7zQRJkGBBOg6162Nvrdw2FbDobRBz5WIu5kz+lAyw2skTwnnwoI+7lwtdyZLlxriKQLQUtmS72skNC5e7rJHGoW8YIv5ClxOzS3bi7AfuqNWjTWZ0qRsDbpwd5bttkaENtlYXACCZiQsjguvhXLbe12xWIa+7IrHLAUXIUKAFAldeHOg7bV2ZdtJZNyy9sMyZCw5ZVlfAlszRpxqThbDXMH3bFx1tG+XdVMS2UrJB7wABJEaaGum8G+lzGJbS4bSKjhzkF0lmEidV0EFtPHjXrY++1zDYZ7CdkQxfK57SUz8dMsN1Ex76AWvj0f4R/WuUV2vxoAZhQJE8vbFcjRXlkBU6AkkKJAOp569P6VJw+y1ZgEQA+BCcBMlpAGgmSa55e+q9AT7+H9TVrsgqLyswQhZaHMIxUEgMfEgUhHi55xh2y9tftMADAvuYBEjTMRw1qZhd7scpAXFOxJAAdLbyTwHAGr5cVlEl7DBmYFjeYlmdkLXNUALqdQwgKNIrsu0wcomwQYH+b1LLmYG3I0cFj4GrSWjPv/ALSw8dtbtEHhmR7ZMRMEMRzHLnVpsvytyQMRYNseujdoo9ogMB7Aarw8Inds90WhJuWznCKo1zLAjKPZnYdaqt4z+rQQqgPcIVXRwMwQx3QIiIHgROtJhYlsOA2ql1QVYEHUEHjU2sT3R261lws90nQdJ4/+eNbHgcTnQGszFLCTSpUqilQb5WMRl2cw9e5aX/qzH+WjKs68s9+MPYT1rpPyo3/dWvO09aZReu5RIEmQAOpJAH51xxrX7Ri5ayEa5WYhuE8CoNdL9wLlJ4B7ZPsDqaJd497cI+GvKo77lyG7OyPSYGCc7MOEyNZXlOljbMhPZe1u1zDLlIjnPGrDPAnprQ7u3/mXPYv9av73ot7D+VSFl4TEXmti4tk5DwObry9GJ8JqDb2+xudmLfe/iEdeMUTbC3sS3hcKk6W1fPrr3w4AAzZYhhMiRyNA+y8UqbRtux7q3FJPgoEx8KctOrzE467bBLWgABPpiY48IrhhNqNeEraBjq4FEu9+9CX8FdXP3muM+U5mAUKVUqzOxzGdZnkBAGtB5Otsrh0xBJ7zLkUZmQyXtk95SCNFbnrEc6skIuL2obcZrUToIcGpKXLhUMLOh55xzpvKZtO3eu2jbfPlQKWK5SSCdcvLQqOgIIXugUU7s712bVnCo4LLbLO0OwhmPdIWcjwDOqzIEEVJAnhdohrhQplYeIIrst0vdNu3bLsADoY49BxJqpwrA4t44Q3jzHOrfdvai2Me9xuVtgJMSWtso5gxLCYMxNFccdfayJuWSBMekOPspWb7OoZbRgzrnUcDHWp2/wBtxL+FsgNLpo2pgTBhZds2oc5tCQwmSJq03G3lt2MJZtseN247d65CjKAhKqwzw4mDqIlYOtAK3NpZXyG2c2mmYfe0Gs1LuLcXjaI/1r9ar95cUr7RZkPcZwRMcC8iemhFHW3N7BdS+odgrm2oUu5XImZmYhmIViwtiFgQDAEmQC8HtDtSclsmBOrAaTHM10v402wC9sgTEhlP5GvXk42oLF97jHhZcL3mUlirgAMpDLqRqOFWvlG2tav2MP2ZllVQ3GZjWSeJzZjI01B4k0FbjMcttcxBPsJ+tOXucezIn99f+6q3bh/Vj2j8jWjYfeq15v2bEkDCi2veYhnKZSIJKqskHQCcoJMqJABtbUzPkVGLa6Sv3dDzrrdxbIJa24Gn3lPHTk1c9zMWqbTDt6I7Y+30ojjzjWinfza9m7s9QuUXZtlgFghtc5LwM0zbHiUJ9oDmFxZuLmW2xXUTmUcOPFq8YjagQhWRgTEagzMgcG8DV75OdtpYwsMfSv2y3H0ELFpXg3EQD7RqAaG988YtzGW2UiMmHBgBQGVVVtBoBINBYNcYcbT/ADJ/3U9rFo1vOJiCeJnTjRtd3jtG3dDMB+rVLeZS+aLTIQTqUEmQBAkcpac2wx/wbex/zNBNw2PFwSlt2ExMjj72rxiNqrbjOjieGo/o1XPk12utnDXARJe7bBBBZcgVwxZeDxmUhSRJg8qpPKRjUuYxWRswKrJ72rAKDBYBmEjiwkxrPGglecH9lc+K/wDdXCztZHYqqXCRxGmnt1o52xjLNzChRcUOotEDJcAIRGGQHJ3WJPDMU5gjMQALye4xbePd2mAl6I0JJDBYMGDJGsGONOnExcSsgMlxZMAmInoYJjhUsKoq2342pavW8Nkyh+0BKqCMgKCVkqODBoALA6nSYqmIoFY1uMegUfixqRbaSR0+k1FsNlua8GAA9onT3g/hUl7QJngeoMGg9toJryHkGOI8QdYniCR+NMLZ9ZviP6CkiDmPiSfzoGtvMz8YIn3HWmsIdZj3En28evTlXu2I416Aige20MD4j8xW2bpXs1hfZWIlq2Tca7NgeynriwKKVKlWVKsr8tF39ZhV8LrfyD61qlY/5Ybs4yyvS0fxc/SteWfQAxNgOhVuBqsGxLPrH5hVnjEBUAiQSoI66ivG0sDh0tv3AzZZVkhFUxJDKySYOmhHDnxptD7PwFu1JU8YmTPCpmdTxI+NUm5GyBiXdTkkAsM49VSxC6HWAa8724e1bt2DaCqxRu0y+t2jxI+73Qmnv50gmUpt3LPVvmH0phu3Z6t8w+lEe6+wML5uL+KRDbIUACS2Y+tlEzCtAmeBIAINBFiyrY4ooAQswUNlAA5ZidBHM8Kcs7S0O7dnq3zD6Uhu1Z6t8w+lXG8mwLGGwtwOo857rWyi9zsys5tVBmZ0I6cqo9zNiHFEqqK5GYktEBVAMseWpjxJAqjp9mrPVvmH0pHdqz1b5h9K5b74bD2ns+beibal9D/mQMw1A/8ADRDsfdqx2KXsTbAs3BlV11YOObKFJI7rDiDzoKnB7Ht2mzKSTEamf6U2M2NbuNmMgwBoelVWz8H2mONlVDBnKIIgEk5V05SSONEe8u79nDWHRkHnAGfMv+XkIMKJgzoGzRzIjmQqfs3a6t8R9KY7u2vWb4j6Ut09jHFKwVUZlJPfdF7oWTGYiYAJMcq9b94TDWbyeaEm2yEmQwOYAAzmA56++OVRXj7O2urfEfSm+zlv1m+I+lEGzd1rQtJiMRaY4dxlBtlM+eGAJDcpR/h4iRXZWB7XHdiFzZnZVXqeCj40Eo7u2/Wb4j6U67vWwZzN8R9KsNvbtLYwlx2VRcDLGVgVCMgdXBHpBpMH9xuukbdXYRxNpyqByrEasBxAyqskSx70AamDQdcXg1urlOms6VB+zSes34fSuW9eDSybPZ6dpZDsJ9FiY/EAMPBxV6d30hWZVtqw7rOl7LcI4hGVTJFUVB3bT1m/D6U43bT1m/D6VD2TYFzElCJAFzSTxDQOGvOKud4dkWbOFW4jfrT6dsqwyDMAOPv9vEcKgiDda367fh9Kf7LWvWb8K67m7ITEhFbKGe5kDOxCjhEmf/uj2/5HQGIF6xAJHeLg+8awfCgz9N1bfrv+FWVjY6ra7OSVgiTE6zP51L3o3GXB9nma1c7TN/ls+mXLx+b8DVPhr7DAkyZCPB58SONB5O6CD/3H/CvD7o2/2jfhU7cXdpcZZuliMyMgBbNBzToY1mYHv1qr302WcJfW0CNVDSuaCCAdJ48SJ8KDqN11/aP+FeRumg4XGHuFF17yeDss6G36OaGdp9BXgQT3tSIaOR50Ibn7NXFYx7TkhALjCCARkBbiWUcBGpA11qpbvht3VRw2dmy6gGImrWn23u2mFa29tywN1UkFsrK1oXJgsRHeFDG818i6qgmMs/iRUUSuisIImvAVhwfT94Bvx0J99TsZuMtvDC+TIZUYQz/e7PSc2hBufh40GbBti5duB5IUEjvMPvRyPSr2i8WJcz+svyH/ALqYl/XHuT/+qrN89mLhsqoWDDIG7zaMUzMup5HT3GrPYG6vnGGN0AHs7YdybhU69Bm6Sf8ASeehg5tm/aH3Ko/oa8i1J1Zz/qI/KKocFZzYxrZJygtAzNyGmszRRjN3vNmWYBYGMt4XBHjldgPfQc7FhQ0gawdeJ4Hmda2Hyd3psishtcRWo+TN/wBWKTqCNtCpUqVZaKsV8rDztEDpaT8WY1tVYl5VD/6mf+Vb/wB1a89Z9cBW03K2pUSQVgdTI0qsxNzEupBtKJEaHXp1q02ie4P47f8AOtG2ysfh7mFW3iHXuq4gqwI1hDmQakDhM8deFEllmzMViMGS6jLMiTOkgoeHUMR768Yhb2JAIQRrGU8evGjLyjPhzZDWShckBuzzxlC2gM4YAB83aaLpAFdPJvf/AMFcS3fXDX2uIe0Zsn6oFs6q/IglWIkZgOcU0bC1zejEpaTDvlKJ6CkcNTwI6medRsPhcTbvC+q5XBzCJ0PER7OPuq18pDqdpSpVtLMskZXbKudxGkM0n38q0UbZs+YTmXtfN8/EZu0FvzIL1nIS0cY14VazSXi2W4/b2IxchsjHLl7oyhV6BQAqiSeXEmvOyNq4nAS1slJOpDMPCDGhHtqd5M7ijadssQFDAkkgAa8ydBVt5S7rtbTMXPTPiLN88RMG2AF5aHjU2ugjje1xENlECYIkz11PHhVid6MSttcOwTKMsLEExmyyYzMAXYgEkAsYos3A2qlnZpJe4pN9P8p0VyuW5M5gZT3cYoV35j9K3MuXL2umSMsdoSMsaRFOWdpAw9nEW73bKsODmEHgeIIgzIMV3xu8d/FBgyhiVy6aQvCAoACjXpxNHN/bt1tnIhvMSbl1WXPJ7IJZyKRxyTmjlxoG3Lx5s4g3AA2UAlWEqwmGVh0IJHvoOWz9o38IjgKALgKsSNYbLKzynKPdI5mueON7E5T2cAZoI1B5H8qKfKY1tQLNkAWrRXLqGLFxnZmYekdQvgEHjUzc7C9ts3slKdoL1u5DuifqwLyswLkAgFhIHWih198sSLS4ZkXKuWFgBjBbLrEkS7kD941X4JsRZxAxC2++rF4IkA8eHMVYb531fa9xkIKNelSOBU3CQR4RRRimH6PtjSe3xE9Y7OxE+HGgEdpbx4jHG4WQOzKoJB9FRAAHICFp9kbexOARgqLDt6TBTDAaFeOVhrB4iTU7yXXVXEXCxVT2bC2zxkS6VcW2adAA0anQGDyqx8pN8nDYcXXS5iA9zOysjnIY7NXdJDMP1h4mARQCGLt3r6q3ZwoByxz18fZUu7t68WVDbGYQAsnieEDxo53K20uH2YhLXAe2Q5bVxEZgEc97MrSkiDpxIoH2jez7TzBQuZw2VeCzrAHQTFBz2a+Iw1/zgWpZZYzwEnNNSNrbdv48sTbBMKCVkgAaj30YbxXrdoYy0kKHS32eQlgyrDEEyePpa80HDnQ+THDq73FcArBJkkRFtyDII5gfHhQD+Fx17DJlKCCSe9I6Tz9lTjtbENr2IadZ1MzznnXffjFq9nCAGWS2ysdeOd3C6+qrKNNOXKpWCH6pP4V/IUFTcx2I/Yj3A1aYdZwHttv/ALq9vXK1/wAAf+W/+6qIO7u1sTZtsLCEqxBJVmXVYjUcY41D3gxl69dD3z34AGZiSRwGp48Io38mvYHCut8oFNxQc0Zoyn0DxWGKSQRpM0Nb+m158oskG2FtgEeAUH2mZk9ZqSQlvvRjshGVlH8TRwA4R0AHuqh2Fjbtq8720LllYEKToH0PCdCCR761q7ZwRXM7WwyoMozIFJ7H7ygatnLHvd4kATwrP/JldtrfvG8Ayi0TBAMkHQAEgEnWKvU483tuYi9csW7qsqI3cDEkLoZA0H/gqs3qQ9usakqPzNGu+As9rheyFsEuZFsg9zsxkzx9/MboM6wBPKhDeX/irf8ACv8AOairgb5Y4WsnY93LlghGEZUXgVPK2nj3etDGwcXct3Ga3b7QniOQ1mtLxu0yuzhblGa4xWMtvNbt24PEDMCzHiTwTxoQ8ltxFxim4VCBkJLCVgE8fCY15casbSdK3eXal6/3rtvIWcuTM5mMk+HM1KwG1MQlpVWwSAoEhiJERMR0P41ceVq6jXLRUqTkTPlZXhwGBzXFAW40ZSWA5xyoq3fNn9FHPkB7O5pFsuzlU7IyT2ikGYygg96SKkalZ3DKMJjLgxLXFTM0tKidJ0/CrzC7UuO6q9nswZ115AmOFV2yF/xd32v/ADir26vfT2n+VqfBKtrqPaPzrRfJndMR00rPVOo9o/OtC8mw7zfxH86s6I200UqYU9YaKsR8qn/5M/8AKt/7q26sS8qo/wDUz/yrf+6tees+uAfbKTaj1mQfFgKttmeTNb1tCt5wXJ4xkEFgQWBnP3ZyheDAzVTte6FtZjwDIT7mBqwwPlAwypbD4drhQOBmKZSHbP6JU6/dmeBMQYIIW0vJa1q09xrwIRVYrLZu8YEAqJ9vA6xMGg/C4MG+bUkAZtRIOnvox2n5RMPdstbGHyE5SGAUlSAo07skECJJzQBLHWRLZO1haxgvlM6q2bKRodZAYAjTTWk1RF3ldb3bkeZojFy5dZP7jggPbP7yyJ9tcd1d2mxiXG7Zra2wWYk3GAWVX0VBZiSw0ArvvFvvcxlg2rge4c5dWYHMsiGUaxl0BjwrxubvKmDVhcS4S3BrTG3cTUEFHAMTEEEaik1gi8qnb+x/NL2QOLn7yNoQQCCCPaNCJHA0RDyfs9lX7dSzI9xbRZ87LbLBioIyyMjGM0wKpN8Nuee4k3lQrMCDqe6AJZoGZjEkwJJNE9rf3DrZtgW7nbW7VyyrE9wC6bktkCSWAuMB3o51cWmaCexsAbmI7EOyakSCeoXhPU1c75bkDBDMbty40sO/Ze2pykCUdj3xry8OtUuxtpizie2IMSY0nXMGEjTTSpu8e8oxPaNDZnYsdDlGZsxieAqQrtu1uqcXZe6b3Y20IDMxuFQTooAWSzGG0A4AzVbt7Y5wd7sw4bQHPbY5WBggg8wQR0I4ETVzufvfbwlhrV1XYM63O4xR0dCSjo4BgjMw4c/Cq7fTeEY3FC8FK91FglmPcULOZtSTEyetDq9ueTa6wWbzMrWDiJKuUACO+UnhmhY94oX2VgDcutbzsgUMZBPIgaCdONGY8piwoHaZFw5w+SXyklHTtCvCe9MeHGg/YG1lsYk3mEiZAK5gSHVwGXmNIIpxUzb+63m9pLxuFzcXOJBkAXGtameMoT76kbubm3sZZNxLjemqESfvdoczEmAoFtiSeHjXneretMVbConZhVCKgzEKM5uHvMSTJZj7xU3c/foYLDNaEhmuIx0lWVe0lHH3lbPqPCgHNrbKGHv9mtwPOgdMwB72WRMEj4Vc7S3LNrs810t2ltLq8TCvMTJ46VV7wbTtXcSLllWW2CCFJkqM2aJgTHCYoo2nvphL1m2Cl0Xbdq3aD5u4Qh4m3knUE/e6UAnsTZj4i6bSM8gGAmZiYPJQekn3VJ2tu72NhL3aFszsvouCMuXXP6J4jQEkc40rzuptpMLiTduKWEN3dRJMgSRqImdOlPtnbS3bQtqzEBpAM5R1IHAEwPhQdtjbtvilXLcYs+aEk8FzE6lhyUmoG1NmvhcS1gkqwYK0MRBmNYOse2rXZO8628IlknKVdnkK2aSMsZh92OXiaptpY0XMQLgJYDLJMyYMnjrQXo3Fd7XadrKglZZkBJAUkIjPmYwy6KDxFWi7GvIgHZXNCLeqNOYLmiImcve9lNgvKCtuwbQVipfPP65de5oyqwVx3BowPE1Mw/lWKsD2YY6nUXJIOaeZ5ka/uxzoKi5bIiQQG1EgiR1HUeNdNj2g+FVTwIYH3lhUPbG+AxFwM0ghVWAGgZRyB4TqY8ak7uP+oX3/AMxqo5JusF0W64Hhp/WmbdFDqbjT1gTV4XrxcxaLGZgJ6mJoKtt2p0N+6faa52d0wplbrr7IFWg2tZ/aJ8wqUjhhKkEHgRqDRVPY2FluBzcdypkBoiYI/rVVvSua/bHVQJ9rGiyKFN6wRftn93l4MTUFjiNynXCjEF37NmKLJbUgE6CfR0InrVXuXu557f7MObRPMZjyZuRn7tEWL8pAuYPzdrcgdmFYW1BVUDAD2mfSnm3rGhjdXbfmlwuUzdAVDKeIIYHiCDy1pi0zTtvlu75ncCF3fxdWU8A0gEzGvvq6wvk+uNgvOe3ZUgkL39QCAYPojU6AkEwY4VS73bx+eFCEK5AFChYVVVcqqoknTxq7wHlEFvCdgbZJCPbDw0qtzLnWM2UyRoSJE05K9gO7rnJijID5c2jTDQw4wQYPtou3h2oL+IDqioJGgmSckEtqZPsjSKB9n48W77OQYObhE6mRV1htspduqqhgZJ1jofGnw+ry2NR7R+daF5N/Sb+I/maz9OI9o/Oj/wAmpkn2n86s6I200U9MKesNFWK+VpY2gp62l/BmFbVWO+WG3/jLJ622Hwaf61rz1n1xne0tUUdXT+YUQ7sbAtYh3DqSFC+jA1ZoljlaABOsZZiSooa2wxFsZfSzpHtnSozJix6vQ+j8ONEHx3HsQWYnKEB0VZDC27sOBBErodOY140Jbe2Wlm9etgAi2zrJUAnLI1HKqO5ti+rZSRJ8OM6damXsFjHRmKgrwZuME9WmJ9tW0p73BwS3cQVa0L3ogISRJOb7w9HhJPQa6VM8olvDKwXDW1ULCsylirvrmKE65OQ6xPOqPZe1sRgLha0cjsIkamNRoQeetTdu38biypvkuVECSsga6el4mpHVngt3F3dsYjCTctS1vK8rE3u6zGwJ4OcsgjWM3hQLilU40AKFUspyicoHGNeXtqSm8eKw6W7YbKLZzWxr3W0GYQfS0GvhUR7OIa92xWXnNJjj4iaco7bQt4thYa2mItJhyWsKpN4EQSSoJdTAVGzd3Lrw46wMeTbBW7t5kuqrBx2a5vuuyvkYf68lccbvFj7tkWXYtbGgUnQQIGmbkDpPDlVbs1sTh/8ALEEkHloRwIM6UspdeUHA27BtW0RVdFQXSOd1gXcH+HMqQPUor3M3cwl3B4Y3rdsvedrcsbgc920R2eUFS0v9+BqKzradzE4hpuCTJYnmSeJJJ1NWmzt5toWLQtWmZUAiASOQHJhrAHwpeSsIBw4G0AmUZcwBXSJyyRHDjWi737qYa3Yxly1bXLbItqOdu4rlXB5kFcrAnk3UVmYt3+27bLDgyOEcI4T0qfi9u424jq2ou6vqe+ddW73eOp1PWl5KW3ku2JaxJxK3UVyLX6st924WREj/AFMB76bym7GtYU4dbShSbY7Qj71wNcR/+pY06VQbIxeKw2bsgRmyzqQe6Qw4MOYB9oB5UtrYnE4nL2qk5ZjUniSTxJ5kn2k0BVu1snDdlabEW+66Ao2TuO4ie0YDOVBOuSTryoZtYdP0jkyrklu7Hc9CdAeU9af9OYq3aRGUFLQhZmFBOvA8zE1G2fdvm8MTaAzq0gzADACI1nTSii3ePZ+FGDm2gF4ISxRYSANJzd7tJ45e70qp3J2fbuW7r3EVhbOZpAkqMgyqYMFiwE8pnlUTaW0cU6P2irDBixGp14n0vGo2wsViFR1sAMhIzTzI4cxNBP8AKBhLVq8osqqCIbLOUuAubJJJyydJJPHhMAr2DupYvWMxtiRAEKIgKrMSSpBME6SDzGbgAba+DxL63UC5AdBAI4EyJngKkbK2vi7n6uyA3orABlj90RPeMimTDQrO42HzQ2WCyqrLaXUNcw6AlSNCO1I48QPfmm17CrjFAUATb0iBxgyOXCrfH29o2lzXbRtgzBZCsxrpmOp0mqBFu4m5nEFly66ADUkcTrrTJhoF3ZFkBwwQg2c6GAsswRhpzMF1jqD0qk3a/wCHT3/zGoV7GY4qJKEKIHomBJaBr1JPvrtsO/lwoY/dDn4FjQXzChjer/Ms/wCr81qZgtsXbq5ktCJjW4B/SqjeK87XLYZcjCYhg05iB7tRQH13du0Nnpie6Wa4bZXII56AxxGUnprHLWj3c/4ZB/EP+pqgg4/s+IyA6erm9k5ZqJsHa9zJ2aIpyySWaPSJPTqaqCo0Kb2n9fa/h/3VbfpS4roHtqA7BZV5gmeUeFVO+SfrbUcSp/MVFGf6MsnAi4E74u9mxIXLBRmAUR4c9ePKhfya4BbuKKNa7XopMAkB4zHiFBAJjWAakLs3aQw/aSOxzcdIzDuyRHUkZoiTE1V7O2VirLF7TBSeJ15zzjTnVzds8pZ+U7AW7VxRbTIJ4ZWXUoCcuYBimYNGbWKKdg7HtXMAXNmH7N3V9YYoFJAjuAATIbU5hFZ3vJcxBy9u2bU5SI5defOrfA4XHCwcl5Rb7krPUHLKx3uHGDwqRqVncIu59lP0jldQy9pBBE6doARHsom3swa28aFVVUBhAUaQbZOndX28PjQhuoz+eHnc14cS+YcPfRhvkrLjSGBEOIB1IXIconnpFXkHZcEGo9o/MUd+TB6ArL6j4/DX+laV5MsMAgNSdQsbaKKVPSrLRVlPlotd/DN/zF/I1q1Zx5aLE4ey/q3Y+ZT9K152z60x/aP3OX6xPzo1xW8OGKvI7QEdxWtLlt6HLbBBnKGykmYOunGQ7EWFuLlbUVGXYFn975jRKQ94sUt3aJddEa6CJEd0vIkctK2Ld3ebB28KLZfLkUs63FBF5zxygEzroATyX3ZX9nbP73zU/wBnbP73zf2pOZs5Ss3kxXa4vMQFzEGFACrLHQAaAARWi4LbNlMOiZWzIzXc0AhrjJcQrHIAG1rOuU6DmF/Zyz+/839qf7P2ur/N/ar2ysUj79YtLuMzIIRjKjKFgSB6I4cKte0XqPiKgHd2yeb/ADD6Ux3cs9X+YfSpJGFh2i9R8abMvUVXfZ6z1f5h9Kb7P2er/MPpSlWfaL4V7W6vhVR+gbPV/mH0rydiWer/ADD6UoXJuL4V5NxfCqc7Gs9X+YfSmOx7PV/m/tShb518KRur4VTHZNnq/wA39qb9FWer/N/ahaXtu4OwaPD8xU/yc7TTD/rWXOULlFkAFyFUZiQYABY8DqB7RS/oqz+/839qf9G2f3/m/tSgW71bXstgXs2gRlMqWRZyB8UYzSSNLtvTmc3vrPJdi7Vq9nv5sqOG7oBOYDu6HkDr7qpf0bZ/f+b+1P8Aoyz+/wDN/ag07yj7dsXcMBba3cdw7O4Udoihe6jNxB1Aj9zx1zvyfXwl/MSBle02pgaEnU8h41G/Rln9/wCb+1P+irPR/m/tQaNvxtm3ewwHaKzKwIAYNxVwfvGOXL4zoC+TjHrau3SzFCbeVXUAshM95QSJ6aEGGNRP0VZ6P839q9DY9g8m+b+1Ac7V2/h2tOqqAzoylilpW9NWWSpA4AkwBqRyFBuzB/gWH7tz/dXIbEsdG+arLCqiJkAOXUQTPHjQdfJxta1ZRjdtJdHfGVyBlkDUTprwMjhMRzqt+Mcl3FpctoltYHcQgqsEeA4wTw5muv6Bw/qt8xp/0Fh/Vb5jVQWfaG0NnnDQM3a9oGzjLHWJ48o4az4UE7i7SGHxTOyo4APduRkaZGs+2fdUwbCw/qH5jXr9BYf1T8zVFWO9+3lxV6wypatkPaEWyJMAiT1jgNNBA1of3vEXLR8G/MVaYfZFhGDKmqmRLMdfjUnG4a1ejtFzRMakRPHgaC2t73YbzXsy36zszZHeTJkN4X8x1kMDIiOhmvGxN5cNZz9oyOGywP1bCRm4hjH3qov0Jh/2f/U31pfobDfsx8W+tVKcfKJtTD3zZOHgBVCsAFGonXukzpl1Jk0V7K3wwYw1tbjy62lUE5ZtnKqFVJaYMFtI4kczI2NkYf8AZj4t9aR2Xh/2a/j9anKKUWx8atvGO5YKJchpjXNIg0S7wbft4rF50YHM/dA4hQpAkaxpHvqGdl2P2a16s4a0hlUUHqBrRVgo/Jv5TWq+Te1FoVk9m7M+yPiQP61s24NmLIp61BG5FtKlSrLRUNeUDZPnGCuIPSADL/Euv1HvolrliLWZSKsTU2kxcU+Xbl0qSCDpTDE+BrUt59xz2hZEGpngaoDuhd/Zr8G+tawzkGjGeBp/PPbRh9j7v7Nfg31pvsde/Zr8D9amDIQ86ped0XHcy96g+B+teDuTe9X8KXC1IU88FN54KLPsTe9QfCl9ib3qD4UwVIROLFeDixRidyL3qD4U32Hu+oPhS4KkGNiq5tiaN/sNd9QfCl9hrvqD4UuEqQKcTXg36PPsLd9QfCl9hLvqD4UwVIC7al2lHv2Fu+oPhS+wt31B8KXC1ICz0s9Hv2Fu+oPhS+wt31B8KFSAs9LtKPfsLd9QfCn+wt31B8DQqQD2xpecGj47jXfUHwpfYa76g+FLgqQD5yfGvQxTeNH32Iu+oPgaX2Ku/sx8D9auEqQEMW3Q17GNbxo7G5d39mvwP1p/sZd/Zr8D9aYMgUY1vGn87bxo5G5t39mvwP1p/sdd/Zr8D9aYMgbztvGn87bxo3O5171F+Wl9jr/qj5RUwtSCPOn8aXbv4/jR3a3Mvk8B8o+lSxuHe8PlX6UwVLOO1ueNNnueP41pP2Cvf+Kv0pxuFe/8VfpTBUs1m540stzxrUB5P73X8B9Kf/8Az+96x/CmCpZYbNzxpDD3OhrWLfk8u+sfjXseTu56zfE0wVIB2XgWXKh9NiGYdAPRB8dSfhW8bpYXJZWelDOwfJ/2b5m1o/w9gKoAqepuViKdaVKlUUqVKlQeGtA8RXjzVegp6VA3mq9BS81XoKelQN5qvQUvNV6CnpUDear0FLzVegp6VA3mq9BS81XoKelQN5qvQUvNV6CnpUDear0FLzVegp6VA3mq9BS81XoKelQN5qvQUvNV6CnpUDear0FLzVegp6VA3mq9BS81XoKelQN5qvQUvNV6CnpUDear0FLzVegp6VA3mq9BS81XoKelQN5qvQUvNV6CnpUCGGXoK9dkOlKlQLsh0pdkOlKlQPkFLIKVKgfKKWWlSoFFPSpUCpUqVB//2Q=="/>
          <p:cNvSpPr>
            <a:spLocks noChangeAspect="1" noChangeArrowheads="1"/>
          </p:cNvSpPr>
          <p:nvPr/>
        </p:nvSpPr>
        <p:spPr bwMode="auto">
          <a:xfrm>
            <a:off x="307975" y="-1355725"/>
            <a:ext cx="7143750" cy="3143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6" descr="data:image/jpeg;base64,/9j/4AAQSkZJRgABAQAAAQABAAD/2wCEAAkGBhQSEBUUExQWFBUVGBUWGBcWFhUXFhUXFxgWFhgYFRccHiYeFxojHBcVHy8gIycpLCwsFh4xNTAqNSYrLCkBCQoKDgwOGg8PGiwkHCQsLCwsLCksLCwsLCwsLCwsLCwsLCwsLCwsLCwpLCwsLCwsLCwsLCksKSwsLCwsLCwsLP/AABEIAJUBUwMBIgACEQEDEQH/xAAcAAABBQEBAQAAAAAAAAAAAAAGAAEEBQcDAgj/xABJEAACAQIDBQMJBAgEBQQDAQABAhEAAwQSIQUGMUFREyJhBxQyUnGBkZLRFkKhsRUjU2JyssHhJDOCwjRzotLwJUOD8TWT4hf/xAAWAQEBAQAAAAAAAAAAAAAAAAAAAQL/xAAbEQEAAgMBAQAAAAAAAAAAAAAAAREhMUECUf/aAAwDAQACEQMRAD8A3GlSpUCpUqaaB6VNmqNiNp2k9O4i/wATKv5mglUqocRv3gUnNi7GnS4pPwBJqtveVfZ68Lxf+C1db/bFKBhSoBveWXCD0beIb2Wgv8zCod3y0J93CXjPDM1tfDkTVoaVSrKbvlou/dwij+K99EqPifK1jQYOHsoeMN2pMfhSktr1KscHlI2m65kSyFnLItOe9EwJfUxrpwFR0392ncIC3EkgtC2V0Ckgk5iYAilFtrmmzVh+0t7dqWnKXb5RtDAt2eB4EEKQajYzebaK5c+JurnUMulsBlIkEEJqKUW3nOKWYVgWE2xjrxIXF3JALHNcRBA4mSBwEk+ANNhcZi7sxjLo9MktdKqAgUkz/qpRbfs1LMK+e8XcxSIrnF3GVywGW+51WJnhHEVIuDHJZW75zdytmgC+xYZfSkTpEHTjSi2+ZqWavnN9p4kAHzrEagn/ADX9Yjr4V4O1MSxE4q+f/lf60ot9H5qWYV8/bSTF4fJmxd3vqGGW/miRJGjHh14HlNRV27ixwxd//wDYfpSi30VnFPmFYBh9tbQYgW8ViHJGaFhjEleGQ9OPjXtt59oJH+Lc6xwtNrrH3PA0otvk081hrb3bUtyGxGqzIZLJIiZBAHHQ6eFe8P5RNpftLTR61pB/vFKLbfSrHMN5SdpFsot2rjQTC27kgAlSTlcxqK7N5WsZbbLcw1oMOIJuoR7iDSi2u0qyq15Zrn3sJ8t38pQVMteWm19/DXl9jWm/3ClK0mlQHZ8sWDPpLeX22if5SanWfKlgG/8AfC/xpcX81pQLqVUeG32wVz0cTZP/AMiT8Jqzs7Rtt6Lq3sIP5VBJpV4F0da9BqB6VKlQKlSpUCpUqVAqVKqnezaZw+Cv3V0ZLbZf4j3V/EirEWk4CW+flPNm41jCKr3FMPceSiNzVVHpsOeoA4a8gPE76Y+56WLuL4WwlsfgJ/GqVR/99T1NegaqO1/E3bn+Zfvv/FeuEfCYqOMCk6qD7RJ/Guor0tUMloDgAPYAK9zSimojhfGs0S7mbJu37g7JZyKSxLZVHfOUHQyCRw5waH3tyKsNg7yXcIZtPlJBVgUDqwkkSCw1En8etRXLHYW4uLNsqe1FxVymCxfugajQyYPTWrXejdy5hbVvtUClmcgo+dDmALK0wVYECOIIJ1kSaXEbQL3jea4/aFs+bIAcwMgjvaRAj2VO25vPdxgQX7pISYC2lUSdCxhtTTqLvdzAYoYJryWy9oZp/WlX7MZs5sL91gSxzcdCIIMVX7oC62JtCyhuEo+YZ8nc7Qky/ITl5azHOuGB3tvWcM2HS6RbbMNbQLKGnMFbNoDJ+JiK4bG242FuLcsvDKrKQ1sFWVmLEEZuHD4UVI3xvXPOMl22LTWxwEHNm72ckaNIjXw6zU3eLZmMt4Kz5wgFtSoUhgcoKwFuL62kg+JHMCqTbO1TirzXbryzQNEgAAQABm0FT9r73XsTZWzduyikHS3DMVEAuc2vHlHWg6bp7CvXu0uW7LXFVXtmHRNXUqQuYHMwViQOpEmoWx0ZnVFtdq1w3bYtklZzIgOumUjUzpEVK3f3vu4NHS04yuc3etk5WiMy94awBxkaDSoOz9qmzdS6lz9Yjs8lJBzAAyJ1nvT7aCdvHgWs5rd9Ht3SVuIM4uW2UgoQhHoAe/0Y00Nd8PgL6YZcS9m52BdbhZLiLmBhSxQgnK2nHT2A1B3h3hbGXRcuuoyjKqqjBVEzzJMk+NS7u+V1sEMIXTswoTN2bZyi8FJmI0AmJgUEPZmyXu3kFm02IVDJEZcyC4/pawkgdfjU3HYBLO0M2Mw1y1Yd3YIuhI5QQYIkgkKREwNNKr9mbx3sIZw9zLKw0qCrQzsJVgeGbj4mptvaz7RxNtcZiRbQZoYqoVToYA0UFoAzN09xKn7047Zt20Fwlq523cVSBcACgxlIYnNpoABxI16wtp7vXbeCtk4S6jIztcukaZTEZgNQBHOMsH1tLXfHZ1mwlu7ZxqvdR1Koq4cPMg5gbKiIgHvAj461ON8oOMu2jaa4MrAqxVFViCIIkDSR0ioI2xMJfuuEw/adobfG2YIUXCTmJZQBw4njFR8eWt3gjqUa28uuUKQQZ4AmdDprzqXu3vI2DuC5bKGUyMrh4IzFhqo05fjUXam02v4hr73FDswbRXgZYCgDLwAA49KqO+1NlX8PaXtbbJn0VmQAkd4kE5jB7w00MV7w2AvXcIHs2GYWc/aXIVlIJzaA6yAdYnQCalby75XMbbRLhtKEOburd7zQRJkGBBOg6162Nvrdw2FbDobRBz5WIu5kz+lAyw2skTwnnwoI+7lwtdyZLlxriKQLQUtmS72skNC5e7rJHGoW8YIv5ClxOzS3bi7AfuqNWjTWZ0qRsDbpwd5bttkaENtlYXACCZiQsjguvhXLbe12xWIa+7IrHLAUXIUKAFAldeHOg7bV2ZdtJZNyy9sMyZCw5ZVlfAlszRpxqThbDXMH3bFx1tG+XdVMS2UrJB7wABJEaaGum8G+lzGJbS4bSKjhzkF0lmEidV0EFtPHjXrY++1zDYZ7CdkQxfK57SUz8dMsN1Ex76AWvj0f4R/WuUV2vxoAZhQJE8vbFcjRXlkBU6AkkKJAOp569P6VJw+y1ZgEQA+BCcBMlpAGgmSa55e+q9AT7+H9TVrsgqLyswQhZaHMIxUEgMfEgUhHi55xh2y9tftMADAvuYBEjTMRw1qZhd7scpAXFOxJAAdLbyTwHAGr5cVlEl7DBmYFjeYlmdkLXNUALqdQwgKNIrsu0wcomwQYH+b1LLmYG3I0cFj4GrSWjPv/ALSw8dtbtEHhmR7ZMRMEMRzHLnVpsvytyQMRYNseujdoo9ogMB7Aarw8Inds90WhJuWznCKo1zLAjKPZnYdaqt4z+rQQqgPcIVXRwMwQx3QIiIHgROtJhYlsOA2ql1QVYEHUEHjU2sT3R261lws90nQdJ4/+eNbHgcTnQGszFLCTSpUqilQb5WMRl2cw9e5aX/qzH+WjKs68s9+MPYT1rpPyo3/dWvO09aZReu5RIEmQAOpJAH51xxrX7Ri5ayEa5WYhuE8CoNdL9wLlJ4B7ZPsDqaJd497cI+GvKo77lyG7OyPSYGCc7MOEyNZXlOljbMhPZe1u1zDLlIjnPGrDPAnprQ7u3/mXPYv9av73ot7D+VSFl4TEXmti4tk5DwObry9GJ8JqDb2+xudmLfe/iEdeMUTbC3sS3hcKk6W1fPrr3w4AAzZYhhMiRyNA+y8UqbRtux7q3FJPgoEx8KctOrzE467bBLWgABPpiY48IrhhNqNeEraBjq4FEu9+9CX8FdXP3muM+U5mAUKVUqzOxzGdZnkBAGtB5Otsrh0xBJ7zLkUZmQyXtk95SCNFbnrEc6skIuL2obcZrUToIcGpKXLhUMLOh55xzpvKZtO3eu2jbfPlQKWK5SSCdcvLQqOgIIXugUU7s712bVnCo4LLbLO0OwhmPdIWcjwDOqzIEEVJAnhdohrhQplYeIIrst0vdNu3bLsADoY49BxJqpwrA4t44Q3jzHOrfdvai2Me9xuVtgJMSWtso5gxLCYMxNFccdfayJuWSBMekOPspWb7OoZbRgzrnUcDHWp2/wBtxL+FsgNLpo2pgTBhZds2oc5tCQwmSJq03G3lt2MJZtseN247d65CjKAhKqwzw4mDqIlYOtAK3NpZXyG2c2mmYfe0Gs1LuLcXjaI/1r9ar95cUr7RZkPcZwRMcC8iemhFHW3N7BdS+odgrm2oUu5XImZmYhmIViwtiFgQDAEmQC8HtDtSclsmBOrAaTHM10v402wC9sgTEhlP5GvXk42oLF97jHhZcL3mUlirgAMpDLqRqOFWvlG2tav2MP2ZllVQ3GZjWSeJzZjI01B4k0FbjMcttcxBPsJ+tOXucezIn99f+6q3bh/Vj2j8jWjYfeq15v2bEkDCi2veYhnKZSIJKqskHQCcoJMqJABtbUzPkVGLa6Sv3dDzrrdxbIJa24Gn3lPHTk1c9zMWqbTDt6I7Y+30ojjzjWinfza9m7s9QuUXZtlgFghtc5LwM0zbHiUJ9oDmFxZuLmW2xXUTmUcOPFq8YjagQhWRgTEagzMgcG8DV75OdtpYwsMfSv2y3H0ELFpXg3EQD7RqAaG988YtzGW2UiMmHBgBQGVVVtBoBINBYNcYcbT/ADJ/3U9rFo1vOJiCeJnTjRtd3jtG3dDMB+rVLeZS+aLTIQTqUEmQBAkcpac2wx/wbex/zNBNw2PFwSlt2ExMjj72rxiNqrbjOjieGo/o1XPk12utnDXARJe7bBBBZcgVwxZeDxmUhSRJg8qpPKRjUuYxWRswKrJ72rAKDBYBmEjiwkxrPGglecH9lc+K/wDdXCztZHYqqXCRxGmnt1o52xjLNzChRcUOotEDJcAIRGGQHJ3WJPDMU5gjMQALye4xbePd2mAl6I0JJDBYMGDJGsGONOnExcSsgMlxZMAmInoYJjhUsKoq2342pavW8Nkyh+0BKqCMgKCVkqODBoALA6nSYqmIoFY1uMegUfixqRbaSR0+k1FsNlua8GAA9onT3g/hUl7QJngeoMGg9toJryHkGOI8QdYniCR+NMLZ9ZviP6CkiDmPiSfzoGtvMz8YIn3HWmsIdZj3En28evTlXu2I416Aige20MD4j8xW2bpXs1hfZWIlq2Tca7NgeynriwKKVKlWVKsr8tF39ZhV8LrfyD61qlY/5Ybs4yyvS0fxc/SteWfQAxNgOhVuBqsGxLPrH5hVnjEBUAiQSoI66ivG0sDh0tv3AzZZVkhFUxJDKySYOmhHDnxptD7PwFu1JU8YmTPCpmdTxI+NUm5GyBiXdTkkAsM49VSxC6HWAa8724e1bt2DaCqxRu0y+t2jxI+73Qmnv50gmUpt3LPVvmH0phu3Z6t8w+lEe6+wML5uL+KRDbIUACS2Y+tlEzCtAmeBIAINBFiyrY4ooAQswUNlAA5ZidBHM8Kcs7S0O7dnq3zD6Uhu1Z6t8w+lXG8mwLGGwtwOo857rWyi9zsys5tVBmZ0I6cqo9zNiHFEqqK5GYktEBVAMseWpjxJAqjp9mrPVvmH0pHdqz1b5h9K5b74bD2ns+beibal9D/mQMw1A/8ADRDsfdqx2KXsTbAs3BlV11YOObKFJI7rDiDzoKnB7Ht2mzKSTEamf6U2M2NbuNmMgwBoelVWz8H2mONlVDBnKIIgEk5V05SSONEe8u79nDWHRkHnAGfMv+XkIMKJgzoGzRzIjmQqfs3a6t8R9KY7u2vWb4j6Ut09jHFKwVUZlJPfdF7oWTGYiYAJMcq9b94TDWbyeaEm2yEmQwOYAAzmA56++OVRXj7O2urfEfSm+zlv1m+I+lEGzd1rQtJiMRaY4dxlBtlM+eGAJDcpR/h4iRXZWB7XHdiFzZnZVXqeCj40Eo7u2/Wb4j6U67vWwZzN8R9KsNvbtLYwlx2VRcDLGVgVCMgdXBHpBpMH9xuukbdXYRxNpyqByrEasBxAyqskSx70AamDQdcXg1urlOms6VB+zSes34fSuW9eDSybPZ6dpZDsJ9FiY/EAMPBxV6d30hWZVtqw7rOl7LcI4hGVTJFUVB3bT1m/D6U43bT1m/D6VD2TYFzElCJAFzSTxDQOGvOKud4dkWbOFW4jfrT6dsqwyDMAOPv9vEcKgiDda367fh9Kf7LWvWb8K67m7ITEhFbKGe5kDOxCjhEmf/uj2/5HQGIF6xAJHeLg+8awfCgz9N1bfrv+FWVjY6ra7OSVgiTE6zP51L3o3GXB9nma1c7TN/ls+mXLx+b8DVPhr7DAkyZCPB58SONB5O6CD/3H/CvD7o2/2jfhU7cXdpcZZuliMyMgBbNBzToY1mYHv1qr302WcJfW0CNVDSuaCCAdJ48SJ8KDqN11/aP+FeRumg4XGHuFF17yeDss6G36OaGdp9BXgQT3tSIaOR50Ibn7NXFYx7TkhALjCCARkBbiWUcBGpA11qpbvht3VRw2dmy6gGImrWn23u2mFa29tywN1UkFsrK1oXJgsRHeFDG818i6qgmMs/iRUUSuisIImvAVhwfT94Bvx0J99TsZuMtvDC+TIZUYQz/e7PSc2hBufh40GbBti5duB5IUEjvMPvRyPSr2i8WJcz+svyH/ALqYl/XHuT/+qrN89mLhsqoWDDIG7zaMUzMup5HT3GrPYG6vnGGN0AHs7YdybhU69Bm6Sf8ASeehg5tm/aH3Ko/oa8i1J1Zz/qI/KKocFZzYxrZJygtAzNyGmszRRjN3vNmWYBYGMt4XBHjldgPfQc7FhQ0gawdeJ4Hmda2Hyd3psishtcRWo+TN/wBWKTqCNtCpUqVZaKsV8rDztEDpaT8WY1tVYl5VD/6mf+Vb/wB1a89Z9cBW03K2pUSQVgdTI0qsxNzEupBtKJEaHXp1q02ie4P47f8AOtG2ysfh7mFW3iHXuq4gqwI1hDmQakDhM8deFEllmzMViMGS6jLMiTOkgoeHUMR768Yhb2JAIQRrGU8evGjLyjPhzZDWShckBuzzxlC2gM4YAB83aaLpAFdPJvf/AMFcS3fXDX2uIe0Zsn6oFs6q/IglWIkZgOcU0bC1zejEpaTDvlKJ6CkcNTwI6medRsPhcTbvC+q5XBzCJ0PER7OPuq18pDqdpSpVtLMskZXbKudxGkM0n38q0UbZs+YTmXtfN8/EZu0FvzIL1nIS0cY14VazSXi2W4/b2IxchsjHLl7oyhV6BQAqiSeXEmvOyNq4nAS1slJOpDMPCDGhHtqd5M7ijadssQFDAkkgAa8ydBVt5S7rtbTMXPTPiLN88RMG2AF5aHjU2ugjje1xENlECYIkz11PHhVid6MSttcOwTKMsLEExmyyYzMAXYgEkAsYos3A2qlnZpJe4pN9P8p0VyuW5M5gZT3cYoV35j9K3MuXL2umSMsdoSMsaRFOWdpAw9nEW73bKsODmEHgeIIgzIMV3xu8d/FBgyhiVy6aQvCAoACjXpxNHN/bt1tnIhvMSbl1WXPJ7IJZyKRxyTmjlxoG3Lx5s4g3AA2UAlWEqwmGVh0IJHvoOWz9o38IjgKALgKsSNYbLKzynKPdI5mueON7E5T2cAZoI1B5H8qKfKY1tQLNkAWrRXLqGLFxnZmYekdQvgEHjUzc7C9ts3slKdoL1u5DuifqwLyswLkAgFhIHWih198sSLS4ZkXKuWFgBjBbLrEkS7kD941X4JsRZxAxC2++rF4IkA8eHMVYb531fa9xkIKNelSOBU3CQR4RRRimH6PtjSe3xE9Y7OxE+HGgEdpbx4jHG4WQOzKoJB9FRAAHICFp9kbexOARgqLDt6TBTDAaFeOVhrB4iTU7yXXVXEXCxVT2bC2zxkS6VcW2adAA0anQGDyqx8pN8nDYcXXS5iA9zOysjnIY7NXdJDMP1h4mARQCGLt3r6q3ZwoByxz18fZUu7t68WVDbGYQAsnieEDxo53K20uH2YhLXAe2Q5bVxEZgEc97MrSkiDpxIoH2jez7TzBQuZw2VeCzrAHQTFBz2a+Iw1/zgWpZZYzwEnNNSNrbdv48sTbBMKCVkgAaj30YbxXrdoYy0kKHS32eQlgyrDEEyePpa80HDnQ+THDq73FcArBJkkRFtyDII5gfHhQD+Fx17DJlKCCSe9I6Tz9lTjtbENr2IadZ1MzznnXffjFq9nCAGWS2ysdeOd3C6+qrKNNOXKpWCH6pP4V/IUFTcx2I/Yj3A1aYdZwHttv/ALq9vXK1/wAAf+W/+6qIO7u1sTZtsLCEqxBJVmXVYjUcY41D3gxl69dD3z34AGZiSRwGp48Io38mvYHCut8oFNxQc0Zoyn0DxWGKSQRpM0Nb+m158oskG2FtgEeAUH2mZk9ZqSQlvvRjshGVlH8TRwA4R0AHuqh2Fjbtq8720LllYEKToH0PCdCCR761q7ZwRXM7WwyoMozIFJ7H7ygatnLHvd4kATwrP/JldtrfvG8Ayi0TBAMkHQAEgEnWKvU483tuYi9csW7qsqI3cDEkLoZA0H/gqs3qQ9usakqPzNGu+As9rheyFsEuZFsg9zsxkzx9/MboM6wBPKhDeX/irf8ACv8AOairgb5Y4WsnY93LlghGEZUXgVPK2nj3etDGwcXct3Ga3b7QniOQ1mtLxu0yuzhblGa4xWMtvNbt24PEDMCzHiTwTxoQ8ltxFxim4VCBkJLCVgE8fCY15casbSdK3eXal6/3rtvIWcuTM5mMk+HM1KwG1MQlpVWwSAoEhiJERMR0P41ceVq6jXLRUqTkTPlZXhwGBzXFAW40ZSWA5xyoq3fNn9FHPkB7O5pFsuzlU7IyT2ikGYygg96SKkalZ3DKMJjLgxLXFTM0tKidJ0/CrzC7UuO6q9nswZ115AmOFV2yF/xd32v/ADir26vfT2n+VqfBKtrqPaPzrRfJndMR00rPVOo9o/OtC8mw7zfxH86s6I200UqYU9YaKsR8qn/5M/8AKt/7q26sS8qo/wDUz/yrf+6tees+uAfbKTaj1mQfFgKttmeTNb1tCt5wXJ4xkEFgQWBnP3ZyheDAzVTte6FtZjwDIT7mBqwwPlAwypbD4drhQOBmKZSHbP6JU6/dmeBMQYIIW0vJa1q09xrwIRVYrLZu8YEAqJ9vA6xMGg/C4MG+bUkAZtRIOnvox2n5RMPdstbGHyE5SGAUlSAo07skECJJzQBLHWRLZO1haxgvlM6q2bKRodZAYAjTTWk1RF3ldb3bkeZojFy5dZP7jggPbP7yyJ9tcd1d2mxiXG7Zra2wWYk3GAWVX0VBZiSw0ArvvFvvcxlg2rge4c5dWYHMsiGUaxl0BjwrxubvKmDVhcS4S3BrTG3cTUEFHAMTEEEaik1gi8qnb+x/NL2QOLn7yNoQQCCCPaNCJHA0RDyfs9lX7dSzI9xbRZ87LbLBioIyyMjGM0wKpN8Nuee4k3lQrMCDqe6AJZoGZjEkwJJNE9rf3DrZtgW7nbW7VyyrE9wC6bktkCSWAuMB3o51cWmaCexsAbmI7EOyakSCeoXhPU1c75bkDBDMbty40sO/Ze2pykCUdj3xry8OtUuxtpizie2IMSY0nXMGEjTTSpu8e8oxPaNDZnYsdDlGZsxieAqQrtu1uqcXZe6b3Y20IDMxuFQTooAWSzGG0A4AzVbt7Y5wd7sw4bQHPbY5WBggg8wQR0I4ETVzufvfbwlhrV1XYM63O4xR0dCSjo4BgjMw4c/Cq7fTeEY3FC8FK91FglmPcULOZtSTEyetDq9ueTa6wWbzMrWDiJKuUACO+UnhmhY94oX2VgDcutbzsgUMZBPIgaCdONGY8piwoHaZFw5w+SXyklHTtCvCe9MeHGg/YG1lsYk3mEiZAK5gSHVwGXmNIIpxUzb+63m9pLxuFzcXOJBkAXGtameMoT76kbubm3sZZNxLjemqESfvdoczEmAoFtiSeHjXneretMVbConZhVCKgzEKM5uHvMSTJZj7xU3c/foYLDNaEhmuIx0lWVe0lHH3lbPqPCgHNrbKGHv9mtwPOgdMwB72WRMEj4Vc7S3LNrs810t2ltLq8TCvMTJ46VV7wbTtXcSLllWW2CCFJkqM2aJgTHCYoo2nvphL1m2Cl0Xbdq3aD5u4Qh4m3knUE/e6UAnsTZj4i6bSM8gGAmZiYPJQekn3VJ2tu72NhL3aFszsvouCMuXXP6J4jQEkc40rzuptpMLiTduKWEN3dRJMgSRqImdOlPtnbS3bQtqzEBpAM5R1IHAEwPhQdtjbtvilXLcYs+aEk8FzE6lhyUmoG1NmvhcS1gkqwYK0MRBmNYOse2rXZO8628IlknKVdnkK2aSMsZh92OXiaptpY0XMQLgJYDLJMyYMnjrQXo3Fd7XadrKglZZkBJAUkIjPmYwy6KDxFWi7GvIgHZXNCLeqNOYLmiImcve9lNgvKCtuwbQVipfPP65de5oyqwVx3BowPE1Mw/lWKsD2YY6nUXJIOaeZ5ka/uxzoKi5bIiQQG1EgiR1HUeNdNj2g+FVTwIYH3lhUPbG+AxFwM0ghVWAGgZRyB4TqY8ak7uP+oX3/AMxqo5JusF0W64Hhp/WmbdFDqbjT1gTV4XrxcxaLGZgJ6mJoKtt2p0N+6faa52d0wplbrr7IFWg2tZ/aJ8wqUjhhKkEHgRqDRVPY2FluBzcdypkBoiYI/rVVvSua/bHVQJ9rGiyKFN6wRftn93l4MTUFjiNynXCjEF37NmKLJbUgE6CfR0InrVXuXu557f7MObRPMZjyZuRn7tEWL8pAuYPzdrcgdmFYW1BVUDAD2mfSnm3rGhjdXbfmlwuUzdAVDKeIIYHiCDy1pi0zTtvlu75ncCF3fxdWU8A0gEzGvvq6wvk+uNgvOe3ZUgkL39QCAYPojU6AkEwY4VS73bx+eFCEK5AFChYVVVcqqoknTxq7wHlEFvCdgbZJCPbDw0qtzLnWM2UyRoSJE05K9gO7rnJijID5c2jTDQw4wQYPtou3h2oL+IDqioJGgmSckEtqZPsjSKB9n48W77OQYObhE6mRV1htspduqqhgZJ1jofGnw+ry2NR7R+daF5N/Sb+I/maz9OI9o/Oj/wAmpkn2n86s6I200U9MKesNFWK+VpY2gp62l/BmFbVWO+WG3/jLJ622Hwaf61rz1n1xne0tUUdXT+YUQ7sbAtYh3DqSFC+jA1ZoljlaABOsZZiSooa2wxFsZfSzpHtnSozJix6vQ+j8ONEHx3HsQWYnKEB0VZDC27sOBBErodOY140Jbe2Wlm9etgAi2zrJUAnLI1HKqO5ti+rZSRJ8OM6damXsFjHRmKgrwZuME9WmJ9tW0p73BwS3cQVa0L3ogISRJOb7w9HhJPQa6VM8olvDKwXDW1ULCsylirvrmKE65OQ6xPOqPZe1sRgLha0cjsIkamNRoQeetTdu38biypvkuVECSsga6el4mpHVngt3F3dsYjCTctS1vK8rE3u6zGwJ4OcsgjWM3hQLilU40AKFUspyicoHGNeXtqSm8eKw6W7YbKLZzWxr3W0GYQfS0GvhUR7OIa92xWXnNJjj4iaco7bQt4thYa2mItJhyWsKpN4EQSSoJdTAVGzd3Lrw46wMeTbBW7t5kuqrBx2a5vuuyvkYf68lccbvFj7tkWXYtbGgUnQQIGmbkDpPDlVbs1sTh/8ALEEkHloRwIM6UspdeUHA27BtW0RVdFQXSOd1gXcH+HMqQPUor3M3cwl3B4Y3rdsvedrcsbgc920R2eUFS0v9+BqKzradzE4hpuCTJYnmSeJJJ1NWmzt5toWLQtWmZUAiASOQHJhrAHwpeSsIBw4G0AmUZcwBXSJyyRHDjWi737qYa3Yxly1bXLbItqOdu4rlXB5kFcrAnk3UVmYt3+27bLDgyOEcI4T0qfi9u424jq2ou6vqe+ddW73eOp1PWl5KW3ku2JaxJxK3UVyLX6st924WREj/AFMB76bym7GtYU4dbShSbY7Qj71wNcR/+pY06VQbIxeKw2bsgRmyzqQe6Qw4MOYB9oB5UtrYnE4nL2qk5ZjUniSTxJ5kn2k0BVu1snDdlabEW+66Ao2TuO4ie0YDOVBOuSTryoZtYdP0jkyrklu7Hc9CdAeU9af9OYq3aRGUFLQhZmFBOvA8zE1G2fdvm8MTaAzq0gzADACI1nTSii3ePZ+FGDm2gF4ISxRYSANJzd7tJ45e70qp3J2fbuW7r3EVhbOZpAkqMgyqYMFiwE8pnlUTaW0cU6P2irDBixGp14n0vGo2wsViFR1sAMhIzTzI4cxNBP8AKBhLVq8osqqCIbLOUuAubJJJyydJJPHhMAr2DupYvWMxtiRAEKIgKrMSSpBME6SDzGbgAba+DxL63UC5AdBAI4EyJngKkbK2vi7n6uyA3orABlj90RPeMimTDQrO42HzQ2WCyqrLaXUNcw6AlSNCO1I48QPfmm17CrjFAUATb0iBxgyOXCrfH29o2lzXbRtgzBZCsxrpmOp0mqBFu4m5nEFly66ADUkcTrrTJhoF3ZFkBwwQg2c6GAsswRhpzMF1jqD0qk3a/wCHT3/zGoV7GY4qJKEKIHomBJaBr1JPvrtsO/lwoY/dDn4FjQXzChjer/Ms/wCr81qZgtsXbq5ktCJjW4B/SqjeK87XLYZcjCYhg05iB7tRQH13du0Nnpie6Wa4bZXII56AxxGUnprHLWj3c/4ZB/EP+pqgg4/s+IyA6erm9k5ZqJsHa9zJ2aIpyySWaPSJPTqaqCo0Kb2n9fa/h/3VbfpS4roHtqA7BZV5gmeUeFVO+SfrbUcSp/MVFGf6MsnAi4E74u9mxIXLBRmAUR4c9ePKhfya4BbuKKNa7XopMAkB4zHiFBAJjWAakLs3aQw/aSOxzcdIzDuyRHUkZoiTE1V7O2VirLF7TBSeJ15zzjTnVzds8pZ+U7AW7VxRbTIJ4ZWXUoCcuYBimYNGbWKKdg7HtXMAXNmH7N3V9YYoFJAjuAATIbU5hFZ3vJcxBy9u2bU5SI5defOrfA4XHCwcl5Rb7krPUHLKx3uHGDwqRqVncIu59lP0jldQy9pBBE6doARHsom3swa28aFVVUBhAUaQbZOndX28PjQhuoz+eHnc14cS+YcPfRhvkrLjSGBEOIB1IXIconnpFXkHZcEGo9o/MUd+TB6ArL6j4/DX+laV5MsMAgNSdQsbaKKVPSrLRVlPlotd/DN/zF/I1q1Zx5aLE4ey/q3Y+ZT9K152z60x/aP3OX6xPzo1xW8OGKvI7QEdxWtLlt6HLbBBnKGykmYOunGQ7EWFuLlbUVGXYFn975jRKQ94sUt3aJddEa6CJEd0vIkctK2Ld3ebB28KLZfLkUs63FBF5zxygEzroATyX3ZX9nbP73zU/wBnbP73zf2pOZs5Ss3kxXa4vMQFzEGFACrLHQAaAARWi4LbNlMOiZWzIzXc0AhrjJcQrHIAG1rOuU6DmF/Zyz+/839qf7P2ur/N/ar2ysUj79YtLuMzIIRjKjKFgSB6I4cKte0XqPiKgHd2yeb/ADD6Ux3cs9X+YfSpJGFh2i9R8abMvUVXfZ6z1f5h9Kb7P2er/MPpSlWfaL4V7W6vhVR+gbPV/mH0rydiWer/ADD6UoXJuL4V5NxfCqc7Gs9X+YfSmOx7PV/m/tShb518KRur4VTHZNnq/wA39qb9FWer/N/ahaXtu4OwaPD8xU/yc7TTD/rWXOULlFkAFyFUZiQYABY8DqB7RS/oqz+/839qf9G2f3/m/tSgW71bXstgXs2gRlMqWRZyB8UYzSSNLtvTmc3vrPJdi7Vq9nv5sqOG7oBOYDu6HkDr7qpf0bZ/f+b+1P8Aoyz+/wDN/ag07yj7dsXcMBba3cdw7O4Udoihe6jNxB1Aj9zx1zvyfXwl/MSBle02pgaEnU8h41G/Rln9/wCb+1P+irPR/m/tQaNvxtm3ewwHaKzKwIAYNxVwfvGOXL4zoC+TjHrau3SzFCbeVXUAshM95QSJ6aEGGNRP0VZ6P839q9DY9g8m+b+1Ac7V2/h2tOqqAzoylilpW9NWWSpA4AkwBqRyFBuzB/gWH7tz/dXIbEsdG+arLCqiJkAOXUQTPHjQdfJxta1ZRjdtJdHfGVyBlkDUTprwMjhMRzqt+Mcl3FpctoltYHcQgqsEeA4wTw5muv6Bw/qt8xp/0Fh/Vb5jVQWfaG0NnnDQM3a9oGzjLHWJ48o4az4UE7i7SGHxTOyo4APduRkaZGs+2fdUwbCw/qH5jXr9BYf1T8zVFWO9+3lxV6wypatkPaEWyJMAiT1jgNNBA1of3vEXLR8G/MVaYfZFhGDKmqmRLMdfjUnG4a1ejtFzRMakRPHgaC2t73YbzXsy36zszZHeTJkN4X8x1kMDIiOhmvGxN5cNZz9oyOGywP1bCRm4hjH3qov0Jh/2f/U31pfobDfsx8W+tVKcfKJtTD3zZOHgBVCsAFGonXukzpl1Jk0V7K3wwYw1tbjy62lUE5ZtnKqFVJaYMFtI4kczI2NkYf8AZj4t9aR2Xh/2a/j9anKKUWx8atvGO5YKJchpjXNIg0S7wbft4rF50YHM/dA4hQpAkaxpHvqGdl2P2a16s4a0hlUUHqBrRVgo/Jv5TWq+Te1FoVk9m7M+yPiQP61s24NmLIp61BG5FtKlSrLRUNeUDZPnGCuIPSADL/Euv1HvolrliLWZSKsTU2kxcU+Xbl0qSCDpTDE+BrUt59xz2hZEGpngaoDuhd/Zr8G+tawzkGjGeBp/PPbRh9j7v7Nfg31pvsde/Zr8D9amDIQ86ped0XHcy96g+B+teDuTe9X8KXC1IU88FN54KLPsTe9QfCl9ib3qD4UwVIROLFeDixRidyL3qD4U32Hu+oPhS4KkGNiq5tiaN/sNd9QfCl9hrvqD4UuEqQKcTXg36PPsLd9QfCl9hLvqD4UwVIC7al2lHv2Fu+oPhS+wt31B8KXC1ICz0s9Hv2Fu+oPhS+wt31B8KFSAs9LtKPfsLd9QfCn+wt31B8DQqQD2xpecGj47jXfUHwpfYa76g+FLgqQD5yfGvQxTeNH32Iu+oPgaX2Ku/sx8D9auEqQEMW3Q17GNbxo7G5d39mvwP1p/sZd/Zr8D9aYMgUY1vGn87bxo5G5t39mvwP1p/sdd/Zr8D9aYMgbztvGn87bxo3O5171F+Wl9jr/qj5RUwtSCPOn8aXbv4/jR3a3Mvk8B8o+lSxuHe8PlX6UwVLOO1ueNNnueP41pP2Cvf+Kv0pxuFe/8VfpTBUs1m540stzxrUB5P73X8B9Kf/8Az+96x/CmCpZYbNzxpDD3OhrWLfk8u+sfjXseTu56zfE0wVIB2XgWXKh9NiGYdAPRB8dSfhW8bpYXJZWelDOwfJ/2b5m1o/w9gKoAqepuViKdaVKlUUqVKlQeGtA8RXjzVegp6VA3mq9BS81XoKelQN5qvQUvNV6CnpUDear0FLzVegp6VA3mq9BS81XoKelQN5qvQUvNV6CnpUDear0FLzVegp6VA3mq9BS81XoKelQN5qvQUvNV6CnpUDear0FLzVegp6VA3mq9BS81XoKelQN5qvQUvNV6CnpUDear0FLzVegp6VA3mq9BS81XoKelQN5qvQUvNV6CnpUCGGXoK9dkOlKlQLsh0pdkOlKlQPkFLIKVKgfKKWWlSoFFPSpUCpUqVB//2Q=="/>
          <p:cNvSpPr>
            <a:spLocks noChangeAspect="1" noChangeArrowheads="1"/>
          </p:cNvSpPr>
          <p:nvPr/>
        </p:nvSpPr>
        <p:spPr bwMode="auto">
          <a:xfrm>
            <a:off x="460375" y="-1203325"/>
            <a:ext cx="7143750" cy="3143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2" name="Picture 8" descr="http://www.aisquared.com/images/uploads/WOB%20Key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198" y="1115138"/>
            <a:ext cx="3749040" cy="16495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http://www.kouponkaren.com/wp-content/uploads/2010/04/Wireless-Mouse-2000-Gra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87" t="4380" r="4925" b="9718"/>
          <a:stretch/>
        </p:blipFill>
        <p:spPr bwMode="auto">
          <a:xfrm>
            <a:off x="2051050" y="3766512"/>
            <a:ext cx="1828800" cy="12316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recyclesandiego.org/wp-content/uploads/2011/12/recycling-scanner.jpg"/>
          <p:cNvPicPr>
            <a:picLocks noChangeAspect="1" noChangeArrowheads="1"/>
          </p:cNvPicPr>
          <p:nvPr/>
        </p:nvPicPr>
        <p:blipFill rotWithShape="1">
          <a:blip r:embed="rId4">
            <a:extLst>
              <a:ext uri="{28A0092B-C50C-407E-A947-70E740481C1C}">
                <a14:useLocalDpi xmlns:a14="http://schemas.microsoft.com/office/drawing/2010/main" val="0"/>
              </a:ext>
            </a:extLst>
          </a:blip>
          <a:srcRect l="8670" t="11513" r="9739" b="12524"/>
          <a:stretch/>
        </p:blipFill>
        <p:spPr bwMode="auto">
          <a:xfrm>
            <a:off x="6674265" y="3561413"/>
            <a:ext cx="2011680" cy="188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858459"/>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7C98126-00D4-4536-8967-EB49841E9AA8}" type="slidenum">
              <a:rPr lang="en-US" smtClean="0"/>
              <a:pPr/>
              <a:t>63</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4478"/>
          <a:stretch/>
        </p:blipFill>
        <p:spPr>
          <a:xfrm>
            <a:off x="3008416" y="256372"/>
            <a:ext cx="7040880" cy="6306063"/>
          </a:xfrm>
          <a:prstGeom prst="rect">
            <a:avLst/>
          </a:prstGeom>
        </p:spPr>
      </p:pic>
    </p:spTree>
    <p:extLst>
      <p:ext uri="{BB962C8B-B14F-4D97-AF65-F5344CB8AC3E}">
        <p14:creationId xmlns:p14="http://schemas.microsoft.com/office/powerpoint/2010/main" val="408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 Keyboards</a:t>
            </a:r>
          </a:p>
        </p:txBody>
      </p:sp>
      <p:sp>
        <p:nvSpPr>
          <p:cNvPr id="4" name="Slide Number Placeholder 3"/>
          <p:cNvSpPr>
            <a:spLocks noGrp="1"/>
          </p:cNvSpPr>
          <p:nvPr>
            <p:ph type="sldNum" sz="quarter" idx="4"/>
          </p:nvPr>
        </p:nvSpPr>
        <p:spPr/>
        <p:txBody>
          <a:bodyPr/>
          <a:lstStyle/>
          <a:p>
            <a:fld id="{27C98126-00D4-4536-8967-EB49841E9AA8}" type="slidenum">
              <a:rPr lang="en-US" smtClean="0"/>
              <a:pPr/>
              <a:t>64</a:t>
            </a:fld>
            <a:endParaRPr lang="en-US" dirty="0"/>
          </a:p>
        </p:txBody>
      </p:sp>
    </p:spTree>
    <p:extLst>
      <p:ext uri="{BB962C8B-B14F-4D97-AF65-F5344CB8AC3E}">
        <p14:creationId xmlns:p14="http://schemas.microsoft.com/office/powerpoint/2010/main" val="220384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4243" y="1817225"/>
            <a:ext cx="9938156" cy="4701021"/>
          </a:xfrm>
        </p:spPr>
        <p:txBody>
          <a:bodyPr/>
          <a:lstStyle/>
          <a:p>
            <a:r>
              <a:rPr lang="en-US" sz="2600" b="1" dirty="0"/>
              <a:t>Keyboards</a:t>
            </a:r>
            <a:r>
              <a:rPr lang="en-US" sz="2600" dirty="0"/>
              <a:t>: convert letters, numbers, </a:t>
            </a:r>
          </a:p>
          <a:p>
            <a:pPr marL="0" indent="0">
              <a:spcBef>
                <a:spcPts val="0"/>
              </a:spcBef>
              <a:buNone/>
            </a:pPr>
            <a:r>
              <a:rPr lang="en-US" sz="2600" dirty="0"/>
              <a:t>    and characters into electrical signals</a:t>
            </a:r>
          </a:p>
          <a:p>
            <a:pPr lvl="1"/>
            <a:r>
              <a:rPr lang="en-US" dirty="0"/>
              <a:t>English keyboards differ from foreign language keyboards</a:t>
            </a:r>
          </a:p>
          <a:p>
            <a:r>
              <a:rPr lang="en-US" sz="2600" dirty="0"/>
              <a:t>How keyboards work:</a:t>
            </a:r>
          </a:p>
          <a:p>
            <a:pPr lvl="1"/>
            <a:r>
              <a:rPr lang="en-US" dirty="0"/>
              <a:t>You press a key</a:t>
            </a:r>
          </a:p>
          <a:p>
            <a:pPr lvl="1"/>
            <a:r>
              <a:rPr lang="en-US" dirty="0"/>
              <a:t>This interrupts the current flowing through the circuits</a:t>
            </a:r>
          </a:p>
          <a:p>
            <a:pPr lvl="1"/>
            <a:r>
              <a:rPr lang="en-US" dirty="0"/>
              <a:t>Processor determines where the break occurs</a:t>
            </a:r>
          </a:p>
          <a:p>
            <a:pPr lvl="1"/>
            <a:r>
              <a:rPr lang="en-US" dirty="0"/>
              <a:t>It compares the location of the break with the (x,y) character map for the language on the keyboard’s ROM chip</a:t>
            </a:r>
          </a:p>
          <a:p>
            <a:pPr lvl="1"/>
            <a:r>
              <a:rPr lang="en-US" dirty="0"/>
              <a:t>A character is stored in keyboard memory</a:t>
            </a:r>
          </a:p>
        </p:txBody>
      </p:sp>
      <p:sp>
        <p:nvSpPr>
          <p:cNvPr id="4" name="Slide Number Placeholder 3"/>
          <p:cNvSpPr>
            <a:spLocks noGrp="1"/>
          </p:cNvSpPr>
          <p:nvPr>
            <p:ph type="sldNum" sz="quarter" idx="4"/>
          </p:nvPr>
        </p:nvSpPr>
        <p:spPr/>
        <p:txBody>
          <a:bodyPr/>
          <a:lstStyle/>
          <a:p>
            <a:fld id="{27C98126-00D4-4536-8967-EB49841E9AA8}" type="slidenum">
              <a:rPr lang="en-US" smtClean="0"/>
              <a:pPr/>
              <a:t>65</a:t>
            </a:fld>
            <a:endParaRPr lang="en-US" dirty="0"/>
          </a:p>
        </p:txBody>
      </p:sp>
      <p:pic>
        <p:nvPicPr>
          <p:cNvPr id="2050" name="Picture 2" descr="C:\Users\user\AppData\Local\Microsoft\Windows\Temporary Internet Files\Content.IE5\XGDJ0PHB\MP90031634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0029" y="540669"/>
            <a:ext cx="2926080" cy="14630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65921" y="6165908"/>
            <a:ext cx="2489852" cy="369332"/>
          </a:xfrm>
          <a:prstGeom prst="rect">
            <a:avLst/>
          </a:prstGeom>
          <a:noFill/>
        </p:spPr>
        <p:txBody>
          <a:bodyPr wrap="square" rtlCol="0">
            <a:spAutoFit/>
          </a:bodyPr>
          <a:lstStyle/>
          <a:p>
            <a:r>
              <a:rPr lang="en-US" dirty="0"/>
              <a:t>(</a:t>
            </a:r>
            <a:r>
              <a:rPr lang="en-US" i="1" dirty="0"/>
              <a:t>continued</a:t>
            </a:r>
            <a:r>
              <a:rPr lang="en-US" dirty="0"/>
              <a:t>)</a:t>
            </a:r>
          </a:p>
        </p:txBody>
      </p:sp>
    </p:spTree>
    <p:extLst>
      <p:ext uri="{BB962C8B-B14F-4D97-AF65-F5344CB8AC3E}">
        <p14:creationId xmlns:p14="http://schemas.microsoft.com/office/powerpoint/2010/main" val="8022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4977" y="1817225"/>
            <a:ext cx="10497423" cy="4308938"/>
          </a:xfrm>
        </p:spPr>
        <p:txBody>
          <a:bodyPr/>
          <a:lstStyle/>
          <a:p>
            <a:pPr lvl="1"/>
            <a:r>
              <a:rPr lang="en-US" sz="2600" dirty="0"/>
              <a:t>Keyboards </a:t>
            </a:r>
            <a:r>
              <a:rPr lang="en-US" sz="2000" dirty="0"/>
              <a:t>(</a:t>
            </a:r>
            <a:r>
              <a:rPr lang="en-US" sz="2000" i="1" dirty="0"/>
              <a:t>continue</a:t>
            </a:r>
            <a:r>
              <a:rPr lang="en-US" sz="2000" dirty="0"/>
              <a:t>d)</a:t>
            </a:r>
          </a:p>
          <a:p>
            <a:pPr lvl="2"/>
            <a:r>
              <a:rPr lang="en-US" sz="2400" dirty="0"/>
              <a:t>The character is then sent to PC as a data stream via wire or wireless connection</a:t>
            </a:r>
          </a:p>
          <a:p>
            <a:pPr lvl="2"/>
            <a:r>
              <a:rPr lang="en-US" sz="2400" dirty="0"/>
              <a:t>OS interprets its own operating-system-specific commands and sends the others to the application for interpretation</a:t>
            </a:r>
          </a:p>
          <a:p>
            <a:pPr lvl="2"/>
            <a:r>
              <a:rPr lang="en-US" sz="2400" dirty="0"/>
              <a:t>Most keyboards are QWERTY – named for the first six letters on the top left of the keyboard.</a:t>
            </a:r>
          </a:p>
          <a:p>
            <a:pPr lvl="2"/>
            <a:r>
              <a:rPr lang="en-US" sz="2400" dirty="0"/>
              <a:t>Keyboards are either tactile (physical) or                                                         touch screen (virtual)</a:t>
            </a:r>
          </a:p>
        </p:txBody>
      </p:sp>
      <p:sp>
        <p:nvSpPr>
          <p:cNvPr id="4" name="Slide Number Placeholder 3"/>
          <p:cNvSpPr>
            <a:spLocks noGrp="1"/>
          </p:cNvSpPr>
          <p:nvPr>
            <p:ph type="sldNum" sz="quarter" idx="4"/>
          </p:nvPr>
        </p:nvSpPr>
        <p:spPr/>
        <p:txBody>
          <a:bodyPr/>
          <a:lstStyle/>
          <a:p>
            <a:fld id="{27C98126-00D4-4536-8967-EB49841E9AA8}" type="slidenum">
              <a:rPr lang="en-US" smtClean="0"/>
              <a:pPr/>
              <a:t>66</a:t>
            </a:fld>
            <a:endParaRPr lang="en-US" dirty="0"/>
          </a:p>
        </p:txBody>
      </p:sp>
      <p:pic>
        <p:nvPicPr>
          <p:cNvPr id="3074" name="Picture 2" descr="C:\Users\user\AppData\Local\Microsoft\Windows\Temporary Internet Files\Content.IE5\C79X6YT8\MP90042241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9521" y="4315626"/>
            <a:ext cx="2744273" cy="2170631"/>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71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800" y="1817225"/>
            <a:ext cx="9904600" cy="4308938"/>
          </a:xfrm>
        </p:spPr>
        <p:txBody>
          <a:bodyPr/>
          <a:lstStyle/>
          <a:p>
            <a:pPr marL="0" indent="0">
              <a:buNone/>
            </a:pPr>
            <a:r>
              <a:rPr lang="en-US" sz="2600" b="1" dirty="0"/>
              <a:t>Keyboard types</a:t>
            </a:r>
          </a:p>
          <a:p>
            <a:pPr marL="740664" lvl="2"/>
            <a:r>
              <a:rPr lang="en-US" sz="2400" dirty="0"/>
              <a:t>104 – 108 keys desktop standard</a:t>
            </a:r>
          </a:p>
          <a:p>
            <a:pPr marL="740664" lvl="2"/>
            <a:r>
              <a:rPr lang="en-US" sz="2400" dirty="0"/>
              <a:t>80 – 85 keys for laptops</a:t>
            </a:r>
          </a:p>
          <a:p>
            <a:pPr marL="740664" lvl="2"/>
            <a:r>
              <a:rPr lang="en-US" sz="2400" dirty="0"/>
              <a:t>Wired</a:t>
            </a:r>
          </a:p>
          <a:p>
            <a:pPr lvl="2"/>
            <a:r>
              <a:rPr lang="en-US" sz="2400" dirty="0"/>
              <a:t>Connect to CPU via a serial or USB port</a:t>
            </a:r>
          </a:p>
          <a:p>
            <a:pPr lvl="1"/>
            <a:r>
              <a:rPr lang="en-US" dirty="0"/>
              <a:t>Wireless use either</a:t>
            </a:r>
          </a:p>
          <a:p>
            <a:pPr lvl="2"/>
            <a:r>
              <a:rPr lang="en-US" sz="2400" dirty="0"/>
              <a:t>IR (infrared) technology</a:t>
            </a:r>
          </a:p>
          <a:p>
            <a:pPr lvl="2"/>
            <a:r>
              <a:rPr lang="en-US" sz="2400" dirty="0"/>
              <a:t>Radio Frequency (RF) technology</a:t>
            </a:r>
          </a:p>
          <a:p>
            <a:pPr lvl="2"/>
            <a:endParaRPr lang="en-US" dirty="0"/>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67</a:t>
            </a:fld>
            <a:endParaRPr lang="en-US" dirty="0"/>
          </a:p>
        </p:txBody>
      </p:sp>
      <p:pic>
        <p:nvPicPr>
          <p:cNvPr id="4098" name="Picture 2" descr="C:\Users\user\AppData\Local\Microsoft\Windows\Temporary Internet Files\Content.IE5\C79X6YT8\MC90043524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0403" y="3264493"/>
            <a:ext cx="4470400" cy="399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1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800" y="1526796"/>
            <a:ext cx="9904600" cy="5050173"/>
          </a:xfrm>
        </p:spPr>
        <p:txBody>
          <a:bodyPr>
            <a:normAutofit/>
          </a:bodyPr>
          <a:lstStyle/>
          <a:p>
            <a:pPr marL="0" indent="0">
              <a:buNone/>
            </a:pPr>
            <a:r>
              <a:rPr lang="en-US" b="1" dirty="0"/>
              <a:t>Terminal Types </a:t>
            </a:r>
          </a:p>
          <a:p>
            <a:pPr lvl="1"/>
            <a:r>
              <a:rPr lang="en-US" b="1" dirty="0"/>
              <a:t>Dumb Terminals</a:t>
            </a:r>
          </a:p>
          <a:p>
            <a:pPr lvl="2"/>
            <a:r>
              <a:rPr lang="en-US" sz="2200" dirty="0"/>
              <a:t>a.k.a. Video Display Terminal (VDT)</a:t>
            </a:r>
          </a:p>
          <a:p>
            <a:pPr lvl="2"/>
            <a:r>
              <a:rPr lang="en-US" sz="2200" dirty="0"/>
              <a:t>Has display screen and keyboard</a:t>
            </a:r>
          </a:p>
          <a:p>
            <a:pPr lvl="2"/>
            <a:r>
              <a:rPr lang="en-US" sz="2200" dirty="0"/>
              <a:t>Can do input and output only – </a:t>
            </a:r>
            <a:r>
              <a:rPr lang="en-US" sz="2200" i="1" dirty="0"/>
              <a:t>no data processing</a:t>
            </a:r>
          </a:p>
          <a:p>
            <a:pPr lvl="1"/>
            <a:r>
              <a:rPr lang="en-US" b="1" dirty="0"/>
              <a:t>Intelligent Terminals</a:t>
            </a:r>
          </a:p>
          <a:p>
            <a:pPr lvl="2"/>
            <a:r>
              <a:rPr lang="en-US" sz="2200" dirty="0"/>
              <a:t>Has screen, processor, keyboard, and memory</a:t>
            </a:r>
          </a:p>
          <a:p>
            <a:pPr lvl="2"/>
            <a:r>
              <a:rPr lang="en-US" sz="2200" dirty="0"/>
              <a:t>Can perform some independent functions</a:t>
            </a:r>
          </a:p>
          <a:p>
            <a:pPr lvl="2"/>
            <a:r>
              <a:rPr lang="en-US" sz="2200" dirty="0"/>
              <a:t>Automated teller machine; point-of-sale terminal; mobile data terminal</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68</a:t>
            </a:fld>
            <a:endParaRPr lang="en-US" dirty="0"/>
          </a:p>
        </p:txBody>
      </p:sp>
    </p:spTree>
    <p:extLst>
      <p:ext uri="{BB962C8B-B14F-4D97-AF65-F5344CB8AC3E}">
        <p14:creationId xmlns:p14="http://schemas.microsoft.com/office/powerpoint/2010/main" val="37048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Pointing Device</a:t>
            </a:r>
          </a:p>
        </p:txBody>
      </p:sp>
    </p:spTree>
    <p:extLst>
      <p:ext uri="{BB962C8B-B14F-4D97-AF65-F5344CB8AC3E}">
        <p14:creationId xmlns:p14="http://schemas.microsoft.com/office/powerpoint/2010/main" val="355860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0170" y="1817224"/>
            <a:ext cx="9882231" cy="4717800"/>
          </a:xfrm>
        </p:spPr>
        <p:txBody>
          <a:bodyPr/>
          <a:lstStyle/>
          <a:p>
            <a:r>
              <a:rPr lang="en-US" b="1" dirty="0"/>
              <a:t>Miniaturization</a:t>
            </a:r>
          </a:p>
          <a:p>
            <a:pPr lvl="1"/>
            <a:r>
              <a:rPr lang="en-US" b="1" dirty="0"/>
              <a:t>Microchips</a:t>
            </a:r>
          </a:p>
          <a:p>
            <a:pPr lvl="2"/>
            <a:r>
              <a:rPr lang="en-US" dirty="0"/>
              <a:t>Store and process data in electronic devices</a:t>
            </a:r>
          </a:p>
          <a:p>
            <a:pPr lvl="1"/>
            <a:r>
              <a:rPr lang="en-US" b="1" dirty="0"/>
              <a:t>Microprocessors</a:t>
            </a:r>
          </a:p>
          <a:p>
            <a:pPr lvl="2"/>
            <a:r>
              <a:rPr lang="en-US" dirty="0"/>
              <a:t>The miniaturized circuitry of an entire computer processor (“brain”) on a single chip</a:t>
            </a:r>
          </a:p>
          <a:p>
            <a:pPr lvl="2"/>
            <a:r>
              <a:rPr lang="en-US" dirty="0"/>
              <a:t>Contains the central processing unit (</a:t>
            </a:r>
            <a:r>
              <a:rPr lang="en-US" b="1" dirty="0"/>
              <a:t>CPU</a:t>
            </a:r>
            <a:r>
              <a:rPr lang="en-US" dirty="0"/>
              <a:t>), which processes data into information</a:t>
            </a:r>
          </a:p>
          <a:p>
            <a:pPr lvl="1"/>
            <a:r>
              <a:rPr lang="en-US" dirty="0"/>
              <a:t>The development of microchips and processors has enabled the development of small, mobile electronic devices.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7</a:t>
            </a:fld>
            <a:endParaRPr lang="en-US" dirty="0"/>
          </a:p>
        </p:txBody>
      </p:sp>
      <p:pic>
        <p:nvPicPr>
          <p:cNvPr id="3076" name="Picture 4" descr="C:\Users\user\AppData\Local\Microsoft\Windows\Temporary Internet Files\Content.IE5\NJ54PAKZ\MC90044132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422" y="4879649"/>
            <a:ext cx="1584960" cy="15438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7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1874" y="1449231"/>
            <a:ext cx="10290493" cy="5194850"/>
          </a:xfrm>
        </p:spPr>
        <p:txBody>
          <a:bodyPr>
            <a:normAutofit fontScale="92500" lnSpcReduction="10000"/>
          </a:bodyPr>
          <a:lstStyle/>
          <a:p>
            <a:pPr marL="0" indent="0">
              <a:buNone/>
            </a:pPr>
            <a:r>
              <a:rPr lang="en-US" sz="2400" b="1" i="1" dirty="0">
                <a:solidFill>
                  <a:schemeClr val="accent3">
                    <a:lumMod val="75000"/>
                  </a:schemeClr>
                </a:solidFill>
              </a:rPr>
              <a:t>Pointing devices include the mouse and its variants, the touch screen, and various forms of pen input.</a:t>
            </a:r>
            <a:endParaRPr lang="en-US" sz="2400" b="1" dirty="0">
              <a:solidFill>
                <a:schemeClr val="accent3">
                  <a:lumMod val="75000"/>
                </a:schemeClr>
              </a:solidFill>
            </a:endParaRPr>
          </a:p>
          <a:p>
            <a:pPr marL="0" indent="0">
              <a:buNone/>
            </a:pPr>
            <a:r>
              <a:rPr lang="en-US" b="1" dirty="0">
                <a:solidFill>
                  <a:schemeClr val="accent2">
                    <a:lumMod val="60000"/>
                    <a:lumOff val="40000"/>
                  </a:schemeClr>
                </a:solidFill>
              </a:rPr>
              <a:t>Pointing devices </a:t>
            </a:r>
            <a:r>
              <a:rPr lang="en-US" dirty="0"/>
              <a:t>control the position of the cursor or pointer on the screen and allow the user to select options displayed on the screen.</a:t>
            </a:r>
          </a:p>
          <a:p>
            <a:pPr lvl="1"/>
            <a:r>
              <a:rPr lang="en-US" b="1" dirty="0"/>
              <a:t>Mouse </a:t>
            </a:r>
            <a:r>
              <a:rPr lang="en-US" dirty="0"/>
              <a:t>is the principal pointing device.</a:t>
            </a:r>
          </a:p>
          <a:p>
            <a:pPr lvl="2"/>
            <a:r>
              <a:rPr lang="en-US" sz="2200" i="1" dirty="0"/>
              <a:t>Mechanical mouse: </a:t>
            </a:r>
            <a:r>
              <a:rPr lang="en-US" sz="2200" dirty="0"/>
              <a:t>a ball inside the mouse touches the desktop surface and rolls with the mouse.</a:t>
            </a:r>
          </a:p>
          <a:p>
            <a:pPr lvl="2"/>
            <a:r>
              <a:rPr lang="en-US" sz="2200" i="1" dirty="0"/>
              <a:t>Optical mouse: </a:t>
            </a:r>
            <a:r>
              <a:rPr lang="en-US" sz="2200" dirty="0"/>
              <a:t>uses laser beams and special chips to encode data for the computer.</a:t>
            </a:r>
          </a:p>
          <a:p>
            <a:pPr lvl="2"/>
            <a:r>
              <a:rPr lang="en-US" sz="2200" dirty="0"/>
              <a:t>The mouse controls the </a:t>
            </a:r>
            <a:r>
              <a:rPr lang="en-US" sz="2200" b="1" dirty="0"/>
              <a:t>mouse pointer </a:t>
            </a:r>
            <a:r>
              <a:rPr lang="en-US" sz="2200" dirty="0"/>
              <a:t>on the screen – for example, an arrow, rectangle, pointing finger.</a:t>
            </a:r>
          </a:p>
          <a:p>
            <a:pPr lvl="2"/>
            <a:r>
              <a:rPr lang="en-US" sz="2200" dirty="0"/>
              <a:t>When the mouse pointer changes to an I-beam, that indicates that                         text can be entered.</a:t>
            </a:r>
          </a:p>
          <a:p>
            <a:pPr lvl="2"/>
            <a:r>
              <a:rPr lang="en-US" sz="2200" dirty="0"/>
              <a:t>The mouse has one to five buttons, used for various functions, such as clicking on and dragging items on the screen.</a:t>
            </a:r>
          </a:p>
        </p:txBody>
      </p:sp>
      <p:sp>
        <p:nvSpPr>
          <p:cNvPr id="4" name="Slide Number Placeholder 3"/>
          <p:cNvSpPr>
            <a:spLocks noGrp="1"/>
          </p:cNvSpPr>
          <p:nvPr>
            <p:ph type="sldNum" sz="quarter" idx="4"/>
          </p:nvPr>
        </p:nvSpPr>
        <p:spPr/>
        <p:txBody>
          <a:bodyPr/>
          <a:lstStyle/>
          <a:p>
            <a:fld id="{27C98126-00D4-4536-8967-EB49841E9AA8}" type="slidenum">
              <a:rPr lang="en-US" smtClean="0"/>
              <a:pPr/>
              <a:t>70</a:t>
            </a:fld>
            <a:endParaRPr lang="en-US" dirty="0"/>
          </a:p>
        </p:txBody>
      </p:sp>
      <p:pic>
        <p:nvPicPr>
          <p:cNvPr id="5123" name="Picture 3" descr="C:\Users\user\AppData\Local\Microsoft\Windows\Temporary Internet Files\Content.IE5\NJ54PAKZ\MM900395727[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666429"/>
            <a:ext cx="1645920" cy="122204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user\AppData\Local\Microsoft\Windows\Temporary Internet Files\Content.IE5\C79X6YT8\MP90043833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875" b="25405"/>
          <a:stretch/>
        </p:blipFill>
        <p:spPr bwMode="auto">
          <a:xfrm>
            <a:off x="10567433" y="4871103"/>
            <a:ext cx="1624567" cy="78621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5127" name="Picture 7" descr="C:\Users\user\AppData\Local\Microsoft\Windows\Temporary Internet Files\Content.IE5\XGDJ0PHB\MP900401801[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952" t="14873" r="17298"/>
          <a:stretch/>
        </p:blipFill>
        <p:spPr bwMode="auto">
          <a:xfrm>
            <a:off x="1384630" y="4484107"/>
            <a:ext cx="1129717" cy="91683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48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985" y="1817225"/>
            <a:ext cx="9893415" cy="4726188"/>
          </a:xfrm>
        </p:spPr>
        <p:txBody>
          <a:bodyPr>
            <a:normAutofit lnSpcReduction="10000"/>
          </a:bodyPr>
          <a:lstStyle/>
          <a:p>
            <a:pPr marL="0" indent="0">
              <a:buNone/>
            </a:pPr>
            <a:r>
              <a:rPr lang="en-US" sz="2600" b="1" dirty="0"/>
              <a:t>Pointing Devices </a:t>
            </a:r>
            <a:r>
              <a:rPr lang="en-US" sz="2200" dirty="0"/>
              <a:t>(</a:t>
            </a:r>
            <a:r>
              <a:rPr lang="en-US" sz="2200" i="1" dirty="0"/>
              <a:t>continued</a:t>
            </a:r>
            <a:r>
              <a:rPr lang="en-US" sz="2200" dirty="0"/>
              <a:t>)</a:t>
            </a:r>
          </a:p>
          <a:p>
            <a:pPr lvl="1"/>
            <a:r>
              <a:rPr lang="en-US" b="1" dirty="0"/>
              <a:t>Trackball</a:t>
            </a:r>
          </a:p>
          <a:p>
            <a:pPr lvl="2"/>
            <a:r>
              <a:rPr lang="en-US" dirty="0"/>
              <a:t>A movable ball mounted on top of a stationary device</a:t>
            </a:r>
          </a:p>
          <a:p>
            <a:pPr lvl="2"/>
            <a:r>
              <a:rPr lang="en-US" dirty="0"/>
              <a:t>Good for locations where a mouse can’t move around enough</a:t>
            </a:r>
          </a:p>
          <a:p>
            <a:pPr lvl="1"/>
            <a:r>
              <a:rPr lang="en-US" b="1" dirty="0"/>
              <a:t>Touchpad</a:t>
            </a:r>
          </a:p>
          <a:p>
            <a:pPr lvl="2"/>
            <a:r>
              <a:rPr lang="en-US" dirty="0"/>
              <a:t>To use: slide your finger over this small flat surface </a:t>
            </a:r>
          </a:p>
          <a:p>
            <a:pPr lvl="2"/>
            <a:r>
              <a:rPr lang="en-US" dirty="0"/>
              <a:t>Click by tapping you finger on the surface</a:t>
            </a:r>
          </a:p>
          <a:p>
            <a:pPr lvl="2"/>
            <a:r>
              <a:rPr lang="en-US" dirty="0"/>
              <a:t>May require more practice to use than a mouse</a:t>
            </a:r>
          </a:p>
          <a:p>
            <a:pPr lvl="2"/>
            <a:r>
              <a:rPr lang="en-US" dirty="0"/>
              <a:t>Used on laptops</a:t>
            </a:r>
          </a:p>
          <a:p>
            <a:pPr lvl="1"/>
            <a:r>
              <a:rPr lang="en-US" b="1" dirty="0"/>
              <a:t>Pointing stick</a:t>
            </a:r>
          </a:p>
          <a:p>
            <a:pPr lvl="2"/>
            <a:r>
              <a:rPr lang="en-US" dirty="0"/>
              <a:t>Located between the keys on a laptop keyboard, a pointing stick is a pressure-sensitive device that allows the user to control the pointer by directing the stick with one finger.</a:t>
            </a:r>
          </a:p>
        </p:txBody>
      </p:sp>
      <p:sp>
        <p:nvSpPr>
          <p:cNvPr id="4" name="Slide Number Placeholder 3"/>
          <p:cNvSpPr>
            <a:spLocks noGrp="1"/>
          </p:cNvSpPr>
          <p:nvPr>
            <p:ph type="sldNum" sz="quarter" idx="4"/>
          </p:nvPr>
        </p:nvSpPr>
        <p:spPr/>
        <p:txBody>
          <a:bodyPr/>
          <a:lstStyle/>
          <a:p>
            <a:fld id="{27C98126-00D4-4536-8967-EB49841E9AA8}" type="slidenum">
              <a:rPr lang="en-US" smtClean="0"/>
              <a:pPr/>
              <a:t>71</a:t>
            </a:fld>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0287" r="57476" b="6240"/>
          <a:stretch/>
        </p:blipFill>
        <p:spPr>
          <a:xfrm>
            <a:off x="5983392" y="897310"/>
            <a:ext cx="1571536" cy="1674976"/>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5046" t="10519" r="8837" b="4339"/>
          <a:stretch/>
        </p:blipFill>
        <p:spPr>
          <a:xfrm>
            <a:off x="8458319" y="3452499"/>
            <a:ext cx="2839221" cy="18702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0623" t="26449" r="14237" b="17797"/>
          <a:stretch/>
        </p:blipFill>
        <p:spPr>
          <a:xfrm>
            <a:off x="504201" y="5221480"/>
            <a:ext cx="1717705" cy="12391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6448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985" y="1817224"/>
            <a:ext cx="9893415" cy="4737399"/>
          </a:xfrm>
        </p:spPr>
        <p:txBody>
          <a:bodyPr>
            <a:normAutofit lnSpcReduction="10000"/>
          </a:bodyPr>
          <a:lstStyle/>
          <a:p>
            <a:pPr marL="0" indent="0">
              <a:buNone/>
            </a:pPr>
            <a:r>
              <a:rPr lang="en-US" dirty="0"/>
              <a:t>Pointing Devices </a:t>
            </a:r>
            <a:r>
              <a:rPr lang="en-US" sz="2000" dirty="0"/>
              <a:t>(</a:t>
            </a:r>
            <a:r>
              <a:rPr lang="en-US" sz="2000" i="1" dirty="0"/>
              <a:t>continued</a:t>
            </a:r>
            <a:r>
              <a:rPr lang="en-US" sz="2000" dirty="0"/>
              <a:t>)</a:t>
            </a:r>
          </a:p>
          <a:p>
            <a:pPr lvl="1"/>
            <a:r>
              <a:rPr lang="en-US" b="1" dirty="0"/>
              <a:t>Touch Screens</a:t>
            </a:r>
          </a:p>
          <a:p>
            <a:pPr lvl="2"/>
            <a:r>
              <a:rPr lang="en-US" dirty="0"/>
              <a:t>A video display screen sensitized to receive input from a finger touch.</a:t>
            </a:r>
          </a:p>
          <a:p>
            <a:pPr lvl="2"/>
            <a:r>
              <a:rPr lang="en-US" dirty="0"/>
              <a:t>Used in ATMs, information, kiosks, reservation kiosks, voting machines, cellphones, tablets, and e-books.</a:t>
            </a:r>
          </a:p>
          <a:p>
            <a:pPr marL="740664" lvl="2"/>
            <a:r>
              <a:rPr lang="en-US" sz="2400" b="1" dirty="0"/>
              <a:t>Multitouch Screens</a:t>
            </a:r>
          </a:p>
          <a:p>
            <a:pPr lvl="2"/>
            <a:r>
              <a:rPr lang="en-US" dirty="0"/>
              <a:t>Display screens that allow two or more fingers or other gestures such as pinching motions to be recognized as input at any one time. It allows pinching and stretching gestures on the screen to control zooming.</a:t>
            </a:r>
            <a:endParaRPr lang="en-US" sz="6600" dirty="0"/>
          </a:p>
          <a:p>
            <a:pPr lvl="1"/>
            <a:r>
              <a:rPr lang="en-US" b="1" dirty="0"/>
              <a:t>Pen input</a:t>
            </a:r>
          </a:p>
          <a:p>
            <a:pPr lvl="2"/>
            <a:r>
              <a:rPr lang="en-US" dirty="0"/>
              <a:t>Uses a pen-like stylus for input. </a:t>
            </a:r>
          </a:p>
          <a:p>
            <a:pPr lvl="2"/>
            <a:r>
              <a:rPr lang="en-US" dirty="0"/>
              <a:t>Uses handwriting recognition to translate cursive writing into data (handwriting recognition).</a:t>
            </a:r>
          </a:p>
        </p:txBody>
      </p:sp>
      <p:sp>
        <p:nvSpPr>
          <p:cNvPr id="4" name="Slide Number Placeholder 3"/>
          <p:cNvSpPr>
            <a:spLocks noGrp="1"/>
          </p:cNvSpPr>
          <p:nvPr>
            <p:ph type="sldNum" sz="quarter" idx="4"/>
          </p:nvPr>
        </p:nvSpPr>
        <p:spPr/>
        <p:txBody>
          <a:bodyPr/>
          <a:lstStyle/>
          <a:p>
            <a:fld id="{27C98126-00D4-4536-8967-EB49841E9AA8}" type="slidenum">
              <a:rPr lang="en-US" smtClean="0"/>
              <a:pPr/>
              <a:t>72</a:t>
            </a:fld>
            <a:endParaRPr lang="en-US" dirty="0"/>
          </a:p>
        </p:txBody>
      </p:sp>
      <p:pic>
        <p:nvPicPr>
          <p:cNvPr id="6146" name="Picture 2" descr="C:\Users\user\AppData\Local\Microsoft\Windows\Temporary Internet Files\Content.IE5\NJ54PAKZ\MP900442925[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5186" y="418745"/>
            <a:ext cx="3228079" cy="213644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6147" name="Picture 3" descr="C:\Users\user\AppData\Local\Microsoft\Windows\Temporary Internet Files\Content.IE5\XGDJ0PHB\MC90043259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70" y="5090840"/>
            <a:ext cx="1463040" cy="129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99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800" y="1817224"/>
            <a:ext cx="9904600" cy="4575029"/>
          </a:xfrm>
        </p:spPr>
        <p:txBody>
          <a:bodyPr>
            <a:normAutofit lnSpcReduction="10000"/>
          </a:bodyPr>
          <a:lstStyle/>
          <a:p>
            <a:pPr marL="0" indent="0">
              <a:buNone/>
            </a:pPr>
            <a:r>
              <a:rPr lang="en-US" dirty="0"/>
              <a:t>Pointing Devices </a:t>
            </a:r>
            <a:r>
              <a:rPr lang="en-US" sz="2000" dirty="0"/>
              <a:t>(</a:t>
            </a:r>
            <a:r>
              <a:rPr lang="en-US" sz="2000" i="1" dirty="0"/>
              <a:t>continued</a:t>
            </a:r>
            <a:r>
              <a:rPr lang="en-US" sz="2000" dirty="0"/>
              <a:t>)</a:t>
            </a:r>
          </a:p>
          <a:p>
            <a:pPr lvl="1"/>
            <a:r>
              <a:rPr lang="en-US" b="1" dirty="0"/>
              <a:t>Light pen</a:t>
            </a:r>
          </a:p>
          <a:p>
            <a:pPr lvl="2"/>
            <a:r>
              <a:rPr lang="en-US" sz="2200" dirty="0"/>
              <a:t>A light-sensitive penlike device that uses a wired connection to a computer terminal</a:t>
            </a:r>
          </a:p>
          <a:p>
            <a:pPr lvl="2"/>
            <a:r>
              <a:rPr lang="en-US" sz="2200" dirty="0"/>
              <a:t>Bring the pen to the desired point on the display screen and press a button to identify the screen location</a:t>
            </a:r>
          </a:p>
          <a:p>
            <a:pPr lvl="2"/>
            <a:r>
              <a:rPr lang="en-US" sz="2200" dirty="0"/>
              <a:t>Used by graphics artists, engineers, and in situations that require covered hands</a:t>
            </a:r>
          </a:p>
          <a:p>
            <a:pPr lvl="1"/>
            <a:r>
              <a:rPr lang="en-US" b="1" dirty="0"/>
              <a:t>Digitizer</a:t>
            </a:r>
          </a:p>
          <a:p>
            <a:pPr lvl="2"/>
            <a:r>
              <a:rPr lang="en-US" sz="2200" dirty="0"/>
              <a:t>Uses an electronic pen or puck to convert drawings </a:t>
            </a:r>
          </a:p>
          <a:p>
            <a:pPr marL="914400" lvl="2" indent="0">
              <a:buNone/>
            </a:pPr>
            <a:r>
              <a:rPr lang="en-US" sz="2200" dirty="0"/>
              <a:t>    and photos to digital data</a:t>
            </a:r>
          </a:p>
          <a:p>
            <a:pPr lvl="2"/>
            <a:r>
              <a:rPr lang="en-US" sz="2200" dirty="0"/>
              <a:t>Digitizing tablets are often used in architecture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73</a:t>
            </a:fld>
            <a:endParaRPr lang="en-US" dirty="0"/>
          </a:p>
        </p:txBody>
      </p:sp>
      <p:pic>
        <p:nvPicPr>
          <p:cNvPr id="7170" name="Picture 2" descr="C:\Users\user\AppData\Local\Microsoft\Windows\Temporary Internet Files\Content.IE5\14NT4GSZ\MC900441334[1].png"/>
          <p:cNvPicPr>
            <a:picLocks noChangeAspect="1" noChangeArrowheads="1"/>
          </p:cNvPicPr>
          <p:nvPr/>
        </p:nvPicPr>
        <p:blipFill rotWithShape="1">
          <a:blip r:embed="rId2">
            <a:extLst>
              <a:ext uri="{28A0092B-C50C-407E-A947-70E740481C1C}">
                <a14:useLocalDpi xmlns:a14="http://schemas.microsoft.com/office/drawing/2010/main" val="0"/>
              </a:ext>
            </a:extLst>
          </a:blip>
          <a:srcRect t="25248" b="9002"/>
          <a:stretch/>
        </p:blipFill>
        <p:spPr bwMode="auto">
          <a:xfrm>
            <a:off x="9354864" y="4751463"/>
            <a:ext cx="2926080" cy="190775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63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0688" y="1817225"/>
            <a:ext cx="9971713" cy="4308938"/>
          </a:xfrm>
        </p:spPr>
        <p:txBody>
          <a:bodyPr/>
          <a:lstStyle/>
          <a:p>
            <a:pPr marL="0" indent="0">
              <a:buNone/>
            </a:pPr>
            <a:r>
              <a:rPr lang="en-US" dirty="0"/>
              <a:t>Pointing Devices </a:t>
            </a:r>
            <a:r>
              <a:rPr lang="en-US" sz="2000" dirty="0"/>
              <a:t>(</a:t>
            </a:r>
            <a:r>
              <a:rPr lang="en-US" sz="2000" i="1" dirty="0"/>
              <a:t>continued</a:t>
            </a:r>
            <a:r>
              <a:rPr lang="en-US" sz="2000" dirty="0"/>
              <a:t>)</a:t>
            </a:r>
          </a:p>
          <a:p>
            <a:pPr lvl="1"/>
            <a:r>
              <a:rPr lang="en-US" b="1" dirty="0"/>
              <a:t>Digital Pen</a:t>
            </a:r>
          </a:p>
          <a:p>
            <a:pPr lvl="2"/>
            <a:r>
              <a:rPr lang="en-US" sz="2200" dirty="0"/>
              <a:t>Writing instrument</a:t>
            </a:r>
          </a:p>
          <a:p>
            <a:pPr lvl="2"/>
            <a:r>
              <a:rPr lang="en-US" sz="2200" dirty="0"/>
              <a:t>Writers can write on paper</a:t>
            </a:r>
          </a:p>
          <a:p>
            <a:pPr lvl="2"/>
            <a:r>
              <a:rPr lang="en-US" sz="2200" dirty="0"/>
              <a:t>A tiny camera in the pen tip captures the writing</a:t>
            </a:r>
          </a:p>
          <a:p>
            <a:pPr lvl="2"/>
            <a:r>
              <a:rPr lang="en-US" sz="2200" dirty="0"/>
              <a:t>A microchip in the pen converts the pen to digital ink</a:t>
            </a:r>
          </a:p>
          <a:p>
            <a:pPr lvl="2"/>
            <a:r>
              <a:rPr lang="en-US" sz="2200" dirty="0"/>
              <a:t>The writing is sent as an image file to the computer</a:t>
            </a:r>
          </a:p>
          <a:p>
            <a:pPr lvl="2"/>
            <a:r>
              <a:rPr lang="en-US" sz="2200" dirty="0"/>
              <a:t>Some versions require special paper</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74</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341" b="27192"/>
          <a:stretch/>
        </p:blipFill>
        <p:spPr>
          <a:xfrm>
            <a:off x="9163110" y="1469876"/>
            <a:ext cx="2565400" cy="2435552"/>
          </a:xfrm>
          <a:prstGeom prst="rect">
            <a:avLst/>
          </a:prstGeom>
        </p:spPr>
      </p:pic>
    </p:spTree>
    <p:extLst>
      <p:ext uri="{BB962C8B-B14F-4D97-AF65-F5344CB8AC3E}">
        <p14:creationId xmlns:p14="http://schemas.microsoft.com/office/powerpoint/2010/main" val="154857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Source Data-Entry Devices</a:t>
            </a:r>
          </a:p>
        </p:txBody>
      </p:sp>
    </p:spTree>
    <p:extLst>
      <p:ext uri="{BB962C8B-B14F-4D97-AF65-F5344CB8AC3E}">
        <p14:creationId xmlns:p14="http://schemas.microsoft.com/office/powerpoint/2010/main" val="368564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5427" y="1610686"/>
            <a:ext cx="10133901" cy="5117286"/>
          </a:xfrm>
        </p:spPr>
        <p:txBody>
          <a:bodyPr>
            <a:normAutofit/>
          </a:bodyPr>
          <a:lstStyle/>
          <a:p>
            <a:r>
              <a:rPr lang="en-US" b="1" dirty="0"/>
              <a:t>Scanning &amp; Reading </a:t>
            </a:r>
            <a:r>
              <a:rPr lang="en-US" sz="2600" b="1" dirty="0"/>
              <a:t>Devices</a:t>
            </a:r>
            <a:r>
              <a:rPr lang="en-US" sz="2600" dirty="0"/>
              <a:t>—Source data-entry devices that create machine-readable data and feed it directly into the computer (no keyboard is used)</a:t>
            </a:r>
          </a:p>
          <a:p>
            <a:pPr lvl="1"/>
            <a:r>
              <a:rPr lang="en-US" b="1" dirty="0"/>
              <a:t>Scanners</a:t>
            </a:r>
          </a:p>
          <a:p>
            <a:pPr lvl="2"/>
            <a:r>
              <a:rPr lang="en-US" dirty="0"/>
              <a:t>Use light-sensing equipment to translate images of text, drawings, and photos into digital form</a:t>
            </a:r>
          </a:p>
          <a:p>
            <a:pPr lvl="2"/>
            <a:r>
              <a:rPr lang="en-US" dirty="0"/>
              <a:t>Image scanners are used in electronic imaging</a:t>
            </a:r>
          </a:p>
          <a:p>
            <a:pPr lvl="2"/>
            <a:r>
              <a:rPr lang="en-US" dirty="0"/>
              <a:t>Resolution refers to the image sharpness, measured in dots per inch (dpi)</a:t>
            </a:r>
          </a:p>
          <a:p>
            <a:pPr lvl="2"/>
            <a:r>
              <a:rPr lang="en-US" dirty="0"/>
              <a:t>Flatbed scanners work like photocopiers – the image is placed on the glass surface, then scanned</a:t>
            </a:r>
          </a:p>
          <a:p>
            <a:pPr lvl="2"/>
            <a:r>
              <a:rPr lang="en-US" dirty="0"/>
              <a:t>Other types are sheet-fed, handheld, and drum</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76</a:t>
            </a:fld>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7691" t="10635" r="6179" b="59873"/>
          <a:stretch/>
        </p:blipFill>
        <p:spPr>
          <a:xfrm>
            <a:off x="589658" y="3298676"/>
            <a:ext cx="1828800" cy="1648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678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834" y="1817225"/>
            <a:ext cx="10083567" cy="4711762"/>
          </a:xfrm>
        </p:spPr>
        <p:txBody>
          <a:bodyPr>
            <a:normAutofit/>
          </a:bodyPr>
          <a:lstStyle/>
          <a:p>
            <a:pPr marL="457200" lvl="1" indent="0">
              <a:buNone/>
            </a:pPr>
            <a:r>
              <a:rPr lang="en-US" b="1" dirty="0"/>
              <a:t>Bar-Code Readers </a:t>
            </a:r>
            <a:r>
              <a:rPr lang="en-US" dirty="0"/>
              <a:t>(source data entry)</a:t>
            </a:r>
          </a:p>
          <a:p>
            <a:pPr lvl="2"/>
            <a:r>
              <a:rPr lang="en-US" sz="2200" dirty="0"/>
              <a:t>Photoelectric (optical) scanners that translate bar code symbols into digital code</a:t>
            </a:r>
          </a:p>
          <a:p>
            <a:pPr lvl="3"/>
            <a:r>
              <a:rPr lang="en-US" sz="2000" dirty="0"/>
              <a:t>The digital code is then sent to a computer</a:t>
            </a:r>
          </a:p>
          <a:p>
            <a:pPr lvl="3"/>
            <a:r>
              <a:rPr lang="en-US" sz="2000" dirty="0"/>
              <a:t>The computer looks up the item and displays its name and associated information</a:t>
            </a:r>
          </a:p>
          <a:p>
            <a:pPr lvl="2"/>
            <a:r>
              <a:rPr lang="en-US" sz="2200" dirty="0"/>
              <a:t>Bar code types</a:t>
            </a:r>
          </a:p>
          <a:p>
            <a:pPr lvl="3"/>
            <a:r>
              <a:rPr lang="en-US" sz="2000" dirty="0"/>
              <a:t>1D (regular vertical stripes) holds up to 16 ASCII characters</a:t>
            </a:r>
          </a:p>
          <a:p>
            <a:pPr lvl="3"/>
            <a:r>
              <a:rPr lang="en-US" sz="2000" dirty="0"/>
              <a:t>2D (different-sized rectangles) can hold 1,000 to 2,000 ASCII characters</a:t>
            </a:r>
          </a:p>
          <a:p>
            <a:pPr lvl="3"/>
            <a:r>
              <a:rPr lang="en-US" sz="2000" dirty="0"/>
              <a:t>3D is “bumpy” code that differentiates by symbol height</a:t>
            </a:r>
          </a:p>
          <a:p>
            <a:pPr lvl="4"/>
            <a:r>
              <a:rPr lang="en-US" dirty="0"/>
              <a:t>Can be used on metal, hard rubber, other tough surfaces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77</a:t>
            </a:fld>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224" y="4906528"/>
            <a:ext cx="1926336" cy="1237586"/>
          </a:xfrm>
          <a:prstGeom prst="rect">
            <a:avLst/>
          </a:prstGeom>
        </p:spPr>
      </p:pic>
      <p:sp>
        <p:nvSpPr>
          <p:cNvPr id="9220" name="Notched Right Arrow 9219"/>
          <p:cNvSpPr/>
          <p:nvPr/>
        </p:nvSpPr>
        <p:spPr>
          <a:xfrm>
            <a:off x="2350345" y="4572039"/>
            <a:ext cx="585489" cy="4571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1" name="Notched Right Arrow 9220"/>
          <p:cNvSpPr/>
          <p:nvPr/>
        </p:nvSpPr>
        <p:spPr>
          <a:xfrm>
            <a:off x="2329796" y="4906528"/>
            <a:ext cx="585489" cy="4571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22" name="Picture 4" descr="C:\Users\user\AppData\Local\Microsoft\Windows\Temporary Internet Files\Content.IE5\C79X6YT8\MP90044229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9962" y="196553"/>
            <a:ext cx="2751296" cy="198445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9223" name="Picture 9222"/>
          <p:cNvPicPr>
            <a:picLocks noChangeAspect="1"/>
          </p:cNvPicPr>
          <p:nvPr/>
        </p:nvPicPr>
        <p:blipFill rotWithShape="1">
          <a:blip r:embed="rId4" cstate="print">
            <a:extLst>
              <a:ext uri="{28A0092B-C50C-407E-A947-70E740481C1C}">
                <a14:useLocalDpi xmlns:a14="http://schemas.microsoft.com/office/drawing/2010/main" val="0"/>
              </a:ext>
            </a:extLst>
          </a:blip>
          <a:srcRect r="15931"/>
          <a:stretch/>
        </p:blipFill>
        <p:spPr>
          <a:xfrm>
            <a:off x="440309" y="4328988"/>
            <a:ext cx="2080700" cy="577540"/>
          </a:xfrm>
          <a:prstGeom prst="rect">
            <a:avLst/>
          </a:prstGeom>
        </p:spPr>
      </p:pic>
    </p:spTree>
    <p:extLst>
      <p:ext uri="{BB962C8B-B14F-4D97-AF65-F5344CB8AC3E}">
        <p14:creationId xmlns:p14="http://schemas.microsoft.com/office/powerpoint/2010/main" val="19598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8583" y="1657884"/>
            <a:ext cx="7614303" cy="4888195"/>
          </a:xfrm>
        </p:spPr>
        <p:txBody>
          <a:bodyPr>
            <a:normAutofit lnSpcReduction="10000"/>
          </a:bodyPr>
          <a:lstStyle/>
          <a:p>
            <a:pPr marL="0" indent="0">
              <a:buNone/>
            </a:pPr>
            <a:r>
              <a:rPr lang="en-US" b="1" dirty="0"/>
              <a:t>Radio-Frequency Identification (RFID)</a:t>
            </a:r>
          </a:p>
          <a:p>
            <a:pPr lvl="1"/>
            <a:r>
              <a:rPr lang="en-US" dirty="0"/>
              <a:t>Based on an identifying tag bearing a microchip that contains specific code numbers. These code numbers are read by the radio waves of a scanner linked to a database. </a:t>
            </a:r>
          </a:p>
          <a:p>
            <a:pPr lvl="1"/>
            <a:r>
              <a:rPr lang="en-US" i="1" dirty="0"/>
              <a:t>Active RFID tags </a:t>
            </a:r>
            <a:r>
              <a:rPr lang="en-US" dirty="0"/>
              <a:t>have their own power source and can transmit signals over a distance to a reader device.</a:t>
            </a:r>
          </a:p>
          <a:p>
            <a:pPr lvl="1"/>
            <a:r>
              <a:rPr lang="en-US" i="1" dirty="0"/>
              <a:t>Passive RFID tags </a:t>
            </a:r>
            <a:r>
              <a:rPr lang="en-US" dirty="0"/>
              <a:t>have no battery power of their own and must be read by some sort of scanner.</a:t>
            </a:r>
          </a:p>
          <a:p>
            <a:pPr lvl="1"/>
            <a:r>
              <a:rPr lang="en-US" dirty="0"/>
              <a:t>RFID tags of both types are used for a wide range of purposes and are starting to replace bar codes in many situations. </a:t>
            </a:r>
          </a:p>
        </p:txBody>
      </p:sp>
      <p:pic>
        <p:nvPicPr>
          <p:cNvPr id="3074" name="Picture 2" descr="http://obamacarefacts.com/obamacarefacts-images/public-domain/rfid-chip-obamaca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1318" y="118786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62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947" y="1817225"/>
            <a:ext cx="10659454" cy="4793747"/>
          </a:xfrm>
        </p:spPr>
        <p:txBody>
          <a:bodyPr>
            <a:normAutofit/>
          </a:bodyPr>
          <a:lstStyle/>
          <a:p>
            <a:pPr marL="0" indent="0">
              <a:buNone/>
            </a:pPr>
            <a:r>
              <a:rPr lang="en-US" b="1" dirty="0"/>
              <a:t>Mark Recognition Readers </a:t>
            </a:r>
            <a:r>
              <a:rPr lang="en-US" sz="2000" dirty="0"/>
              <a:t>(source data entry)</a:t>
            </a:r>
          </a:p>
          <a:p>
            <a:pPr lvl="1"/>
            <a:r>
              <a:rPr lang="en-US" b="1" dirty="0"/>
              <a:t>MICR</a:t>
            </a:r>
            <a:r>
              <a:rPr lang="en-US" dirty="0"/>
              <a:t> – magnetic-ink character recognition</a:t>
            </a:r>
          </a:p>
          <a:p>
            <a:pPr lvl="2"/>
            <a:r>
              <a:rPr lang="en-US" dirty="0"/>
              <a:t>Uses special magnetized inks</a:t>
            </a:r>
          </a:p>
          <a:p>
            <a:pPr lvl="2"/>
            <a:r>
              <a:rPr lang="en-US" dirty="0"/>
              <a:t>Must be read by a special scanner that reads this ink</a:t>
            </a:r>
          </a:p>
          <a:p>
            <a:pPr lvl="2"/>
            <a:r>
              <a:rPr lang="en-US" dirty="0"/>
              <a:t>Used on bank checks</a:t>
            </a:r>
          </a:p>
          <a:p>
            <a:pPr lvl="1"/>
            <a:r>
              <a:rPr lang="en-US" b="1" dirty="0"/>
              <a:t>OMR</a:t>
            </a:r>
            <a:r>
              <a:rPr lang="en-US" dirty="0"/>
              <a:t> – optical mark recognition</a:t>
            </a:r>
          </a:p>
          <a:p>
            <a:pPr lvl="2"/>
            <a:r>
              <a:rPr lang="en-US" dirty="0"/>
              <a:t>Uses a special scanner that reads </a:t>
            </a:r>
          </a:p>
          <a:p>
            <a:pPr marL="914400" lvl="2" indent="0">
              <a:buNone/>
            </a:pPr>
            <a:r>
              <a:rPr lang="en-US" dirty="0"/>
              <a:t>    bubble (pencil) marks</a:t>
            </a:r>
          </a:p>
          <a:p>
            <a:pPr lvl="2"/>
            <a:r>
              <a:rPr lang="en-US" dirty="0"/>
              <a:t>Used in standardized tests such as the </a:t>
            </a:r>
          </a:p>
          <a:p>
            <a:pPr marL="914400" lvl="2" indent="0">
              <a:buNone/>
            </a:pPr>
            <a:r>
              <a:rPr lang="en-US" dirty="0"/>
              <a:t>     SAT and GRE</a:t>
            </a:r>
          </a:p>
          <a:p>
            <a:pPr lvl="1"/>
            <a:r>
              <a:rPr lang="en-US" b="1" dirty="0"/>
              <a:t>OCR</a:t>
            </a:r>
            <a:r>
              <a:rPr lang="en-US" dirty="0"/>
              <a:t> – optical character recognition</a:t>
            </a:r>
          </a:p>
          <a:p>
            <a:pPr lvl="2"/>
            <a:r>
              <a:rPr lang="en-US" dirty="0"/>
              <a:t>Converts scanned text from images (pictures of the text) to an editable text format</a:t>
            </a:r>
          </a:p>
        </p:txBody>
      </p:sp>
      <p:sp>
        <p:nvSpPr>
          <p:cNvPr id="4" name="Slide Number Placeholder 3"/>
          <p:cNvSpPr>
            <a:spLocks noGrp="1"/>
          </p:cNvSpPr>
          <p:nvPr>
            <p:ph type="sldNum" sz="quarter" idx="4"/>
          </p:nvPr>
        </p:nvSpPr>
        <p:spPr/>
        <p:txBody>
          <a:bodyPr/>
          <a:lstStyle/>
          <a:p>
            <a:fld id="{27C98126-00D4-4536-8967-EB49841E9AA8}" type="slidenum">
              <a:rPr lang="en-US" smtClean="0"/>
              <a:pPr/>
              <a:t>79</a:t>
            </a:fld>
            <a:endParaRPr lang="en-US" dirty="0"/>
          </a:p>
        </p:txBody>
      </p:sp>
      <p:pic>
        <p:nvPicPr>
          <p:cNvPr id="10246" name="Picture 6" descr="C:\Users\user\AppData\Local\Microsoft\Windows\Temporary Internet Files\Content.IE5\NJ54PAKZ\MP90043939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769" b="37177"/>
          <a:stretch/>
        </p:blipFill>
        <p:spPr bwMode="auto">
          <a:xfrm>
            <a:off x="6975119" y="3589232"/>
            <a:ext cx="4023360" cy="16920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Right Arrow 1"/>
          <p:cNvSpPr/>
          <p:nvPr/>
        </p:nvSpPr>
        <p:spPr>
          <a:xfrm flipV="1">
            <a:off x="5964990" y="4007978"/>
            <a:ext cx="931466" cy="111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http://www.inliteresearch.com/homepage/images/Check%20Items/bus_check.jpg"/>
          <p:cNvPicPr>
            <a:picLocks noChangeAspect="1" noChangeArrowheads="1"/>
          </p:cNvPicPr>
          <p:nvPr/>
        </p:nvPicPr>
        <p:blipFill rotWithShape="1">
          <a:blip r:embed="rId3">
            <a:extLst>
              <a:ext uri="{28A0092B-C50C-407E-A947-70E740481C1C}">
                <a14:useLocalDpi xmlns:a14="http://schemas.microsoft.com/office/drawing/2010/main" val="0"/>
              </a:ext>
            </a:extLst>
          </a:blip>
          <a:srcRect b="16284"/>
          <a:stretch/>
        </p:blipFill>
        <p:spPr bwMode="auto">
          <a:xfrm>
            <a:off x="6975119" y="95031"/>
            <a:ext cx="5120640" cy="187904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V="1">
            <a:off x="7315200" y="1888621"/>
            <a:ext cx="589660" cy="61529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32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0170" y="1817224"/>
            <a:ext cx="9882231" cy="4717800"/>
          </a:xfrm>
        </p:spPr>
        <p:txBody>
          <a:bodyPr/>
          <a:lstStyle/>
          <a:p>
            <a:r>
              <a:rPr lang="en-US" b="1" dirty="0"/>
              <a:t>System Unit</a:t>
            </a:r>
          </a:p>
          <a:p>
            <a:pPr lvl="1"/>
            <a:r>
              <a:rPr lang="en-US" b="1" dirty="0"/>
              <a:t>The case that contains the computer’s electronic components used to process data.</a:t>
            </a:r>
          </a:p>
          <a:p>
            <a:pPr lvl="2"/>
            <a:r>
              <a:rPr lang="en-US" dirty="0"/>
              <a:t>PCs: Tower or desktop; monitor is separate.</a:t>
            </a:r>
            <a:endParaRPr lang="en-US" b="1" dirty="0"/>
          </a:p>
          <a:p>
            <a:pPr lvl="2"/>
            <a:r>
              <a:rPr lang="en-US" dirty="0"/>
              <a:t>Laptops: Monitor is attached to the system unit, like a clamshell.</a:t>
            </a:r>
          </a:p>
          <a:p>
            <a:pPr lvl="2"/>
            <a:r>
              <a:rPr lang="en-US" dirty="0"/>
              <a:t>Tablets: Usually includes a touch-screen interface.</a:t>
            </a:r>
          </a:p>
          <a:p>
            <a:pPr lvl="2"/>
            <a:r>
              <a:rPr lang="en-US" dirty="0"/>
              <a:t>Smartphones: Handheld system units.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8</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616" y="2325283"/>
            <a:ext cx="1371600" cy="1931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60" y="4229359"/>
            <a:ext cx="1737360" cy="79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2235420" y="3290890"/>
            <a:ext cx="39668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144995" y="3290890"/>
            <a:ext cx="487110" cy="93846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404" y="2908625"/>
            <a:ext cx="2011680" cy="151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a:off x="9819118" y="3668019"/>
            <a:ext cx="5896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74285" r="11653"/>
          <a:stretch/>
        </p:blipFill>
        <p:spPr bwMode="auto">
          <a:xfrm>
            <a:off x="8175113" y="4149271"/>
            <a:ext cx="1938835" cy="556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descr="http://www.technodify.com/wp-content/uploads/2013/08/smartphone-technodify.jpg"/>
          <p:cNvPicPr>
            <a:picLocks noChangeAspect="1" noChangeArrowheads="1"/>
          </p:cNvPicPr>
          <p:nvPr/>
        </p:nvPicPr>
        <p:blipFill rotWithShape="1">
          <a:blip r:embed="rId6">
            <a:extLst>
              <a:ext uri="{28A0092B-C50C-407E-A947-70E740481C1C}">
                <a14:useLocalDpi xmlns:a14="http://schemas.microsoft.com/office/drawing/2010/main" val="0"/>
              </a:ext>
            </a:extLst>
          </a:blip>
          <a:srcRect t="9083" b="7302"/>
          <a:stretch/>
        </p:blipFill>
        <p:spPr bwMode="auto">
          <a:xfrm>
            <a:off x="2873137" y="4529272"/>
            <a:ext cx="2377440" cy="152115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7281017" y="4149271"/>
            <a:ext cx="1016949" cy="2781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9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3503" y="1817225"/>
            <a:ext cx="10553455" cy="4742966"/>
          </a:xfrm>
        </p:spPr>
        <p:txBody>
          <a:bodyPr>
            <a:normAutofit fontScale="92500" lnSpcReduction="10000"/>
          </a:bodyPr>
          <a:lstStyle/>
          <a:p>
            <a:pPr marL="0" indent="0">
              <a:buNone/>
            </a:pPr>
            <a:r>
              <a:rPr lang="en-US" b="1" dirty="0"/>
              <a:t>Image-Capture Devices</a:t>
            </a:r>
          </a:p>
          <a:p>
            <a:r>
              <a:rPr lang="en-US" sz="2400" b="1" dirty="0">
                <a:solidFill>
                  <a:schemeClr val="accent2">
                    <a:lumMod val="60000"/>
                    <a:lumOff val="40000"/>
                  </a:schemeClr>
                </a:solidFill>
              </a:rPr>
              <a:t>Digital Cameras</a:t>
            </a:r>
          </a:p>
          <a:p>
            <a:pPr lvl="1"/>
            <a:r>
              <a:rPr lang="en-US" dirty="0"/>
              <a:t>Use a light-sensitive processor chip to capture photographic images in digital form and store them on  a small disk in the camera or on flash memory cards.</a:t>
            </a:r>
          </a:p>
          <a:p>
            <a:pPr lvl="2"/>
            <a:r>
              <a:rPr lang="en-US" dirty="0"/>
              <a:t>Most can be connected to a PC by USB; smartphones include digital cameras.</a:t>
            </a:r>
          </a:p>
          <a:p>
            <a:pPr marL="274320" lvl="1"/>
            <a:r>
              <a:rPr lang="en-US" b="1" dirty="0">
                <a:solidFill>
                  <a:schemeClr val="accent2">
                    <a:lumMod val="60000"/>
                    <a:lumOff val="40000"/>
                  </a:schemeClr>
                </a:solidFill>
              </a:rPr>
              <a:t>Webcams </a:t>
            </a:r>
          </a:p>
          <a:p>
            <a:pPr lvl="2"/>
            <a:r>
              <a:rPr lang="en-US" dirty="0"/>
              <a:t>Video cameras attached to a computer to record live moving images then post them to a website in real time.</a:t>
            </a:r>
          </a:p>
          <a:p>
            <a:pPr lvl="2"/>
            <a:r>
              <a:rPr lang="en-US" dirty="0"/>
              <a:t>Can be attached externally or built into the computer/device.</a:t>
            </a:r>
          </a:p>
          <a:p>
            <a:pPr lvl="2"/>
            <a:r>
              <a:rPr lang="en-US" b="1" dirty="0">
                <a:solidFill>
                  <a:schemeClr val="accent2">
                    <a:lumMod val="60000"/>
                    <a:lumOff val="40000"/>
                  </a:schemeClr>
                </a:solidFill>
              </a:rPr>
              <a:t>Frame-grabber video card</a:t>
            </a:r>
          </a:p>
          <a:p>
            <a:pPr lvl="3"/>
            <a:r>
              <a:rPr lang="en-US" dirty="0"/>
              <a:t>Can capture and digitize 1 frame at a time</a:t>
            </a:r>
          </a:p>
          <a:p>
            <a:pPr lvl="2"/>
            <a:r>
              <a:rPr lang="en-US" b="1" dirty="0">
                <a:solidFill>
                  <a:schemeClr val="accent2">
                    <a:lumMod val="60000"/>
                    <a:lumOff val="40000"/>
                  </a:schemeClr>
                </a:solidFill>
              </a:rPr>
              <a:t>Full-motion video card</a:t>
            </a:r>
          </a:p>
          <a:p>
            <a:pPr lvl="3"/>
            <a:r>
              <a:rPr lang="en-US" dirty="0"/>
              <a:t>Can convert analog to digital signals at rates up to 30 frames per second</a:t>
            </a:r>
          </a:p>
          <a:p>
            <a:pPr lvl="3"/>
            <a:r>
              <a:rPr lang="en-US" dirty="0"/>
              <a:t>Looks like a motion picture</a:t>
            </a:r>
          </a:p>
          <a:p>
            <a:pPr lvl="2"/>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80</a:t>
            </a:fld>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881"/>
          <a:stretch/>
        </p:blipFill>
        <p:spPr>
          <a:xfrm>
            <a:off x="4894781" y="1295143"/>
            <a:ext cx="2103120" cy="1267082"/>
          </a:xfrm>
          <a:prstGeom prst="rect">
            <a:avLst/>
          </a:prstGeom>
          <a:ln>
            <a:noFill/>
          </a:ln>
          <a:effectLst>
            <a:outerShdw blurRad="292100" dist="139700" dir="2700000" algn="tl" rotWithShape="0">
              <a:srgbClr val="333333">
                <a:alpha val="65000"/>
              </a:srgbClr>
            </a:outerShdw>
          </a:effectLst>
        </p:spPr>
      </p:pic>
      <p:sp>
        <p:nvSpPr>
          <p:cNvPr id="5" name="AutoShape 2" descr="data:image/jpeg;base64,/9j/4AAQSkZJRgABAQAAAQABAAD/2wCEAAkGBw8QEBAQDQ8QDw4PDw8PEA8QEBQQDw4PFBEWFhQRFBQZHSggGBslHBUUITEhJSkrLy4uFx8zODMsNygtLisBCgoKDg0OFBAQFywcHBw0LCwsLCwsLCwsLCwsLCwsLCwrLCwsLCwsLCwsNzQsNywrLCwsNzcsLCwsLCw3LCwsLP/AABEIARMAtwMBIgACEQEDEQH/xAAcAAABBQEBAQAAAAAAAAAAAAADAAECBQYEBwj/xABKEAACAQIDAwgGBQgIBgMAAAABAgADEQQhMQUSQQYTIjJRYXGBB3JzkaGxIzRSs8EUJDNCdIKy0UNik6K0w+HxJVNUY4OjFRY1/8QAFwEBAQEBAAAAAAAAAAAAAAAAAAECA//EABwRAQEBAQEBAAMAAAAAAAAAAAABETECEiFBUf/aAAwDAQACEQMRAD8A3SiEAjASQE7uaSiEUSCwqwJqIQCRUQgEqHAkhGAkxKHAkgIwkhCFaSilHt/lbg8Ed2vUJq2vzVMbzgcL8B5xbi4vQI8zGyOXOCxDBLvRZjZedChWPZcE285qAJNCitHjyKa0Vo8VoDWj2g6tdEtvsFvpc6wokDWitJRRqo2ikrR41MZoSYkRJiUSWEWQWFUQCLJgSKwgmkOBJgRgJIQHAkowkgIFdyj2l+SYTE4kAFqNF3UHQvayA+LET50Ws1dsTWquz1lUVmOu9vVVVmPZbe07+6fRPKjZhxeDxOHBs1WkyqdemOkvxAnzhtXBpRxFdEZjTpVNxSw3XYDi68D3Tl7b8rfA4BqtNqivbctlxPhPavR7jatbA0ufN6lPepk3uSFJAueOnwnz5gdosp3VJ3ey+s9r5J/l+EwVGtzArUXBqVaCgjFohN+dQaPkb7mR7Lk2k80sb2Pac2F2hRq0lr06itRdQy1L2Uj8DwtK7Gbd4Ydd7/uMLKPAcZtlb166UxvVGCr2kygx/KEm4w62H/MYZ+S/zlbXLOd6oxdu06DwHCBZYNKgzO7F2LMUFyTc/pE/1m4w46C+qvymJwg6TeoPvEm4odVfVX5ReCdoo8UyprRR4oGaEmJESQm0TWFWCWGWVBFhFkFhFlEhJiREmIQ4jiIRxIp5g/SHyZ2ZXvUrsKWNKMaa06gWpiGtkCnEXtdstMzNHysxtShhy9OqlAA3es43ubpgEncXix0E8K2TsPE7Xrs61WLPUbnalQElaeVmZ72J4BR2THq/pqOdMA2Bak9emKbh8huklwjXY2fvsNJ7fsblU+KoU2oUGFQovONUG7SpvbMADNvgJU1PRzhqhpviq2Ir1aaom81TIhdBa0tsZjcHgKao7rTAFkpDpVH7lQZkxPOdLdQpbOVL3sd53qFQN1Occ3ZgoyBJMBtLG0MOpevUSmo+0bX8Bxmd2xyqxVS4w1L8mT/mVhvVSO0IMl88+6YjHUyzF6rvVqfbqHePlwHlF9ZxJGg2zy9JuuBpd3PVRYeKrqfOXPIvFVa2E367mpUNaqN48BlYAcBPN6ono3IAfmQ9tV/CZl2rZ+Ghwo6TeoPvEm1odVfVX5TGYcdI+oPvUm0o9VfVX5Td4kTijxTDRRo8UDMiTEgJMToymsKsEsMkqCLCrBpCrKJCTEiJMAnQXPZpFDiD52+VMb57dFHi38odcJf9Ib/1Rkvn2zjxu26FJuaphq9cD6vQAd17N89WmO9iJzvr+LidbZ61BbEWqqf6Mr9F5qet5yrxWNwOC+ipooqtmMNhqe9Vbv5tNB3mwj1aOMxH6er+S0j/AEOGa9Vh2PXIy8EA9aEwezaNBStCmqA5sRmzntZjmx7yTNSU2KjE1sfiNSMBRP6qEVcWw736lPy3pW//ABVGjvMi3qN1qrkvVfxds/LSaesJT48ZGLEZDai6zNYsazUbUGszWMnOtRUVp6R6Px+Yr7ar8xPOK4npPo+H5ivtq3zEeereNBQ67ezH3qTZ0eqvqj5THUuufZ/5qTY0eqvqj5TfrjMTjxhHnNoooooGYEmJASYnVkRYVYJYVZUFWFWCWFWUTEPh+sPOBENh+tJ64RSM9XFYrFUalV0w+H5lRTok02ql1JPOVB0rZaKV77yzwuEp0VCUaa00Ge6ihRfictT3yu2R9c2if+7QHupn+cuDMRqhMIFxDtAvOkYcdcSlx/GXdeUu0OMlVktqcZmsZxml2pxmaxk5VqKqtPSPR6PzFfbVvmJ5tWnpfo8+or7at8xHnpeNBT659n/m05sKPVX1R8pkF67ey/zac19Dqr6q/Kb9cSCRRRTm0UUUUDMCTEgsmJ1ZEWFWCWFWUGWEEEsKsqCCGw3W8jAiHw2vkZn1xYptjfWto/tFMe6kP5y4Mp9ifWNo/taj/wBKS4aZi0NoF4ZoB50jFcleUm0TrLrEGUW0jkZKsZTaZ1maxpmi2odZm8WdZyrUVlaem+jz6gvtq38QnmNaenejv6gnta38UeenrjQL129kPvqc19Dqr6q/KZAddvZD75Jr6HUX1V+U364kEiiinNoooooGYWTEgsmJ1ZEWFWBWGSUFWFWCWFWVBBD4bXynOJ0YbXymfXFik2CfzjaX7bb/ANFOXBMpeT5+n2l+3n/D0pcEySFRYwLmEYwFQzbLlxBlBtJtZd4gzPbUfWZqxltqNrM5iml5tJ9Zn8UZzrccNYz0/wBHf1BPa1v4p5bVM9S9HX1Cn7Wt/HHjp640I67+yH3yTXYfqJ6q/KZC/Tf2I++Sa/DdRPUX5Cb9cZgkUUU5tFFFFKMwsIsGsmJ0ZEWFSCEIkA6wiwSwqzSCCHw2vlOcQ+H18pPXCKHk8fptpft5/wAPRlwTKTk6fpdo/t7f4ahLhmjzwqLmAqGTdpz1GlRy4ppmtrPrL/FvkZltrVNZirGa2g+so8S0tMe+spq7TnW3LUM9V9Hf/wCfT9pX+8M8ocz1X0eH/h9L2lf7xpfHT0vz1qnsV++WbDDdRPUX5CY6+dX2K/erNjhuonqL8hN+uMwSPGimGiijRSozKwiwayazSCCFWCEIsoOsIsEsIsqCiGoa+UAIWic4vCM9yfP0m0P29v8AD0ZbM0rdjYOqjYsvTZecxb1E06Sc1TUMPNT7p3tTf7JiUqDtOaq0O9N/sn3Tmq0an2G90Irsa+RmU2vU1moxuFrHSm5/dmZ2lsrFNfdw9U+CGYrUZLGvKqs00GL2FjTphK/9m0ra2wMd/wBHiP7F/wCUxWlOxnqvo/P/AA+j69f71p5y+wcd/wBJif7F/wCU9J5FYepSwNFKqNTferEo6lWANVrXBl89PXF4P6X2S/erNlh+onqL8hMWpyq+yT71ZtKHUT1V+U3eMwSKNFMqeNFFAzIkxBiTE0CiEWCWFWVBlhFgkhRKggk1a0GJz7Reqqb1Fd9gc04kd3fKO7fkGeZ07arr18NVH/je3ykP/si/rKy+II/CTYZV3jMWKa7xBOdgFBJJ8Bn2+6cK7apG1iDdd4WNwV7b+YlXjdrUKyFCxXjkQDoQRcg8CRpB0amEBpEL+hUrTXniwUkEFiCuZzOsaYtH2tSsDfI9ljxsePbDO8oTSphGWlUqb1SoKlRnZW5w5G1wRYXUcD5zvXELYDeBsAJNBK9YKCWNgPP4QQqhhdTcHy+E58ZUyVls2617ajQgGQwnRQA65fwgfh8IHQ7QTNEzQZaQEpnKt7NPvRNrR6q+qvymHpHKt6lP7ybil1V9UfKLxYnFGikU8Ua8UDNCTEGJMSgiwqwIMIsqDpCLOSpiFUEk6cBqe6cuJxrMpCdFulmDfQ2Px4yyJatnqqo3nYKo1LGwHnJUa6P1HVvVYH5TKYlWIO8alS6m5FRxvEEWAF9NdJW4jB0luQzg74QXANyQCD3DPvlNehCOVB1APiLzCUFxK3C4tkt0eiTUAe1wu6xF8uy8Mu1NqU9HwuIsLkOppN533R8ZBrqmz6DdajTPiizjrcmsE+tADvRmT5GUScscSgBxGz6hXi9BucUe4EfGdWH5e4Bv0jVaOdjzlM2B7OjeT8A1XkXhj1Klen4VAw/vAzGcsaD7PqU0p1alRXp792sCCGItkPD3zeDlZgDYJiFcnQKDf4gTDek7aVOrUw4S91puTe2jMN35GSqz+F5S1GvmwsL52P4yxxe2atBab1WULV39w5m+4QDewy1ExmFfdJHiPjLTbGK5zDYZdebaqb+uqXH9z4mT9K0uF27UqLvIhdc81udNfmJ0nalVRd6FVQRcEoQCO25EpuRLfRsOxm+IU/gZ7FsSrvYekRwQKfFcpc/CMDsnaa1WdADvMqWHqtn856XT0HgPlBPhqZN2poSNCVBI84WA94rxooCiiilGaEIFPYfdLq858QocFXJUXyZT3cR7+2MNVZrAeHba4gXxdwCmY1OdjYqSB46aw9XA1EsVtUTo6a7oW1v9oFxTfUbrDyYG1vHQzWM652fM3JBJPW0Nkz8h5ZiMwvqBY8R9i17243PZlnJthnGhDrkLNrugWNiNSe+cxdQenvUmydgeqQuVr6GVEy3EkjIuwbS7ZAMe7sEdt8A3G8Qqi2hdv1sv1R/rEQwtvWcWYk6Em/RAGkgrLod5CQKrKTYfvE66fCBGolO5v0d11u2YBYgAbo9wkWwrbpRKpXpMxGpFzfPgJ0WfLquC172sFXhYaGDakDvhlamCwJY5b9rWOWXC0AG66k7qIUVRuBAB089LWPZB1KytupWS5dbnnFFQKQBkA4753VMQRlTPONl0csgeN4I1H6RrLfPoomZt33gUmL2NhHZRTo0jrzm67UHXS1gLqePCcVfkijfoa1QXv1wtZFsercEH4TSNzfRDWVzoi5G9r58POQOyboQr7l7kXNzcm9sowed7Z5PVMOA36UXa7UkqWXd1LXXId/dKY1zuhbCw07Z7PgywDqwWoHWwF7gg3uDlpYzPV+RuFYG6mme2mxA9xuJm+f4srC7H2oaD3sd0kXHh/uffPQ9j8rMKwAetzWXVO+lv3llDiuQPGjX8qi/iP5Sqr8ksbT0pioO2mwb4GxkyxdesYTaAcXoYxmHc6VR7mBMscHjqouKzJUz6JVCht/WzOfhPBnp1qR+kR6ZH2lKy62bt7EJYLWfzbeHuMD21MYp1yhlcHQ3nktPlliEIFkqns3bH3ib3k5tEV1D2Knd6SHPdbLK8uC+vFBb0eMAiYKtQDCxhLxrwOAtVpdrp/e8xo3wPjEWo1hnYHS/Yey+qnuM7yLzhxWzwx3kJR/tLkfA9o7jG4Y4cZg6qqwpMTcZZ2PkdDOVqi7zK62AQE3XM63Geuk7PymrRyqC6/aUEp+8uq+Ihi9GstmtY6XN0Pg0sqKgYfIGm5TeKsbnNgM7Wh98576XHEgXBHhCYnZjKysh6oNlbv7GnIatQParYIQd0b2ZN5UGugXeRt24yzy90HVd3pgMtt5QHzz77SNCrTKobBAclBGeuQE6ERw+8DdLdU9tuEo4RSC33LqSOzM6531MZKlRVQIb2IDm2drZnPPP8Z0szObtYKL5a++NTVDmrC3ZvfhrIInEAZCmWYnxA7yYGlRTLfqlmBJVQbcSQLcfOFD1QckDLxYda1uAMGtei7aXfXpZW4awCFat73HN9h6Jbsufwip4tr5oUUC5brX7u6D/JypuKhZrZKekLfhOuhRqOADa3ELkD4mUDp4mm5Kr0rWuTkAdRbtM7PyRipY5AdLxAj1cFRRDztrkEC2oNuEBQ52oioxsoUKQP1rdsYhgFYWsGB4HpAwNXkrhqwN6S02I69MbhU9uWR85cYfCpTAy8uM7KdMnrZDsjJ+xjNh8jd0k1cwCRlq9jrfgPjNtg8MtNQqAKBoALCHUAaSUzrRooooAo8aKZU8UaPAhUpg6yqxOy8y1IlGOtuq3rLoZcRiIwZwY2pRyqjdH2hdqR/FZ18/SqDpADe8GRvAyyq0A2olLitjWu1BjTJzI1RvFdI2wwHE7Htumk1gp3gvWTQ6dk5K/PKQXZVpg5i5N+6TGMq0TaopQfaF2pHxGqztTHU3HTAF/1l6SGWVMAo1kOuXxEFUwlEneQ2cCwKHIE9sNW2ap6VI7vq5qfESsWnVob28DmzNvpcjuuNRKg5bEIPpLOmVgpsQfxnWKQdQNy1xmWzYG3DsnJs/F3VWfpM2e9ftOksa2KVPHgOJmoOYbMKBmpsQ1r2JvvEDQzpo7SvTTmxdiouSLAH8Zx1K7P1jur2dvjOavtSlSyvc9g1jgtaVEsd6obnv0E6Bi1GSZntmSxO2mIuchwUTO7Q5T1luKbbg7tffJfcizy9ao9pzPbOhak8MXlLiWPSrVD+8ZeYPlJUtZnPjfP3zn9NfL11WhAZgtl8qjkHs4/vCavA7Wp1R0WF/snIyypiyvFOLG45aSb5DMBYWRSxz7hFLo6oo0UgePGigPFGjwFIsslFA5K+GVtRKPGbCsS1BjTbiB1T4rpNMRBssli6xTYitQP0qlf66XKHxHCdtDaasOlYj7S5zQV8MraiUGO5PLctSJpv2rofEcZNsMlM+Eot0lNjqSptfxE58Q6Jdj7yZxVBWon6ZCV+3T/ABWUO0cVWrNu01a2lyLe4TX3E+a6NqbcOiGw+JlWjsek3xlhgOT7k71S9++WtDYoeoQf0dJbt3sf9Jj6vprMZDaWNIFpnq1QsZb8p6iiqypoCRKRDeSrBqSzoDkQasBD4TB1Kxsik98QTw2OZTlNTsvaVS28ygAcd6xlNVwVPDjpneqfZE5mxDNqcuzhNc6jfbP5ZqrBa2aZ9IG7DLLxjzEYSmzGygk9gEePpPl7pFFFNIeKNFAlFGjwHiiigKRIko0CBEgywsYiBx1cOp1E5H2ZT1CgHwlqVg2WZsXVS+EtpMhyj25+SpWQdeo2R7rATe1RPLfSVs5ywqKCUOtv1TJxesJWxBqMSTqZJDOdUIhqS9sw0t9mYLfI3tJfttFKC83RA3jkW7JmExZAsuQ+MdKhJFrk385vcTNdeJYsbk3J1M79kbIqVz0RZeLHQTv2ByZq1iHqgpT7Dq09BwOASmoVVAAk6cV+xthU6K6Xa2bHUxS/VI03jKyijRSoePGigSjyMUCUUaPAeNFFAUYxRoCMiRJRoA2QGV2P2YtQEMLg8Ja2kSJLF15ltb0fXYtSawPC0ql5AVb5uB5T2ArINRB4TPwv08zwfo/X+kqE9wymk2ZyYw1G27TBPaczNKaAjc1L8muZKQHCFCwm5EFlQyiKECxSoNFFFAePFFAUeKKAo8UUBRRRQGiiigNFFFAUYxRQGiiigKMYooDERo8UBRRRQP/Z"/>
          <p:cNvSpPr>
            <a:spLocks noChangeAspect="1" noChangeArrowheads="1"/>
          </p:cNvSpPr>
          <p:nvPr/>
        </p:nvSpPr>
        <p:spPr bwMode="auto">
          <a:xfrm>
            <a:off x="155575" y="-2362200"/>
            <a:ext cx="3286125" cy="4924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4" descr="data:image/jpeg;base64,/9j/4AAQSkZJRgABAQAAAQABAAD/2wCEAAkGBw8QEBAQDQ8QDw4PDw8PEA8QEBQQDw4PFBEWFhQRFBQZHSggGBslHBUUITEhJSkrLy4uFx8zODMsNygtLisBCgoKDg0OFBAQFywcHBw0LCwsLCwsLCwsLCwsLCwsLCwrLCwsLCwsLCwsNzQsNywrLCwsNzcsLCwsLCw3LCwsLP/AABEIARMAtwMBIgACEQEDEQH/xAAcAAABBQEBAQAAAAAAAAAAAAADAAECBQYEBwj/xABKEAACAQIDAwgGBQgIBgMAAAABAgADEQQhMQUSQQYTIjJRYXGBB3JzkaGxIzRSs8EUJDNCdIKy0UNik6K0w+HxJVNUY4OjFRY1/8QAFwEBAQEBAAAAAAAAAAAAAAAAAAECA//EABwRAQEBAQEBAAMAAAAAAAAAAAABETECEiFBUf/aAAwDAQACEQMRAD8A3SiEAjASQE7uaSiEUSCwqwJqIQCRUQgEqHAkhGAkxKHAkgIwkhCFaSilHt/lbg8Ed2vUJq2vzVMbzgcL8B5xbi4vQI8zGyOXOCxDBLvRZjZedChWPZcE285qAJNCitHjyKa0Vo8VoDWj2g6tdEtvsFvpc6wokDWitJRRqo2ikrR41MZoSYkRJiUSWEWQWFUQCLJgSKwgmkOBJgRgJIQHAkowkgIFdyj2l+SYTE4kAFqNF3UHQvayA+LET50Ws1dsTWquz1lUVmOu9vVVVmPZbe07+6fRPKjZhxeDxOHBs1WkyqdemOkvxAnzhtXBpRxFdEZjTpVNxSw3XYDi68D3Tl7b8rfA4BqtNqivbctlxPhPavR7jatbA0ufN6lPepk3uSFJAueOnwnz5gdosp3VJ3ey+s9r5J/l+EwVGtzArUXBqVaCgjFohN+dQaPkb7mR7Lk2k80sb2Pac2F2hRq0lr06itRdQy1L2Uj8DwtK7Gbd4Ydd7/uMLKPAcZtlb166UxvVGCr2kygx/KEm4w62H/MYZ+S/zlbXLOd6oxdu06DwHCBZYNKgzO7F2LMUFyTc/pE/1m4w46C+qvymJwg6TeoPvEm4odVfVX5ReCdoo8UyprRR4oGaEmJESQm0TWFWCWGWVBFhFkFhFlEhJiREmIQ4jiIRxIp5g/SHyZ2ZXvUrsKWNKMaa06gWpiGtkCnEXtdstMzNHysxtShhy9OqlAA3es43ubpgEncXix0E8K2TsPE7Xrs61WLPUbnalQElaeVmZ72J4BR2THq/pqOdMA2Bak9emKbh8huklwjXY2fvsNJ7fsblU+KoU2oUGFQovONUG7SpvbMADNvgJU1PRzhqhpviq2Ir1aaom81TIhdBa0tsZjcHgKao7rTAFkpDpVH7lQZkxPOdLdQpbOVL3sd53qFQN1Occ3ZgoyBJMBtLG0MOpevUSmo+0bX8Bxmd2xyqxVS4w1L8mT/mVhvVSO0IMl88+6YjHUyzF6rvVqfbqHePlwHlF9ZxJGg2zy9JuuBpd3PVRYeKrqfOXPIvFVa2E367mpUNaqN48BlYAcBPN6ono3IAfmQ9tV/CZl2rZ+Ghwo6TeoPvEm1odVfVX5TGYcdI+oPvUm0o9VfVX5Td4kTijxTDRRo8UDMiTEgJMToymsKsEsMkqCLCrBpCrKJCTEiJMAnQXPZpFDiD52+VMb57dFHi38odcJf9Ib/1Rkvn2zjxu26FJuaphq9cD6vQAd17N89WmO9iJzvr+LidbZ61BbEWqqf6Mr9F5qet5yrxWNwOC+ipooqtmMNhqe9Vbv5tNB3mwj1aOMxH6er+S0j/AEOGa9Vh2PXIy8EA9aEwezaNBStCmqA5sRmzntZjmx7yTNSU2KjE1sfiNSMBRP6qEVcWw736lPy3pW//ABVGjvMi3qN1qrkvVfxds/LSaesJT48ZGLEZDai6zNYsazUbUGszWMnOtRUVp6R6Px+Yr7ar8xPOK4npPo+H5ivtq3zEeereNBQ67ezH3qTZ0eqvqj5THUuufZ/5qTY0eqvqj5TfrjMTjxhHnNoooooGYEmJASYnVkRYVYJYVZUFWFWCWFWUTEPh+sPOBENh+tJ64RSM9XFYrFUalV0w+H5lRTok02ql1JPOVB0rZaKV77yzwuEp0VCUaa00Ge6ihRfictT3yu2R9c2if+7QHupn+cuDMRqhMIFxDtAvOkYcdcSlx/GXdeUu0OMlVktqcZmsZxml2pxmaxk5VqKqtPSPR6PzFfbVvmJ5tWnpfo8+or7at8xHnpeNBT659n/m05sKPVX1R8pkF67ey/zac19Dqr6q/Kb9cSCRRRTm0UUUUDMCTEgsmJ1ZEWFWCWFWUGWEEEsKsqCCGw3W8jAiHw2vkZn1xYptjfWto/tFMe6kP5y4Mp9ifWNo/taj/wBKS4aZi0NoF4ZoB50jFcleUm0TrLrEGUW0jkZKsZTaZ1maxpmi2odZm8WdZyrUVlaem+jz6gvtq38QnmNaenejv6gnta38UeenrjQL129kPvqc19Dqr6q/KZAddvZD75Jr6HUX1V+U364kEiiinNoooooGYWTEgsmJ1ZEWFWBWGSUFWFWCWFWVBBD4bXynOJ0YbXymfXFik2CfzjaX7bb/ANFOXBMpeT5+n2l+3n/D0pcEySFRYwLmEYwFQzbLlxBlBtJtZd4gzPbUfWZqxltqNrM5iml5tJ9Zn8UZzrccNYz0/wBHf1BPa1v4p5bVM9S9HX1Cn7Wt/HHjp640I67+yH3yTXYfqJ6q/KZC/Tf2I++Sa/DdRPUX5Cb9cZgkUUU5tFFFFKMwsIsGsmJ0ZEWFSCEIkA6wiwSwqzSCCHw2vlOcQ+H18pPXCKHk8fptpft5/wAPRlwTKTk6fpdo/t7f4ahLhmjzwqLmAqGTdpz1GlRy4ppmtrPrL/FvkZltrVNZirGa2g+so8S0tMe+spq7TnW3LUM9V9Hf/wCfT9pX+8M8ocz1X0eH/h9L2lf7xpfHT0vz1qnsV++WbDDdRPUX5CY6+dX2K/erNjhuonqL8hN+uMwSPGimGiijRSozKwiwayazSCCFWCEIsoOsIsEsIsqCiGoa+UAIWic4vCM9yfP0m0P29v8AD0ZbM0rdjYOqjYsvTZecxb1E06Sc1TUMPNT7p3tTf7JiUqDtOaq0O9N/sn3Tmq0an2G90Irsa+RmU2vU1moxuFrHSm5/dmZ2lsrFNfdw9U+CGYrUZLGvKqs00GL2FjTphK/9m0ra2wMd/wBHiP7F/wCUxWlOxnqvo/P/AA+j69f71p5y+wcd/wBJif7F/wCU9J5FYepSwNFKqNTferEo6lWANVrXBl89PXF4P6X2S/erNlh+onqL8hMWpyq+yT71ZtKHUT1V+U3eMwSKNFMqeNFFAzIkxBiTE0CiEWCWFWVBlhFgkhRKggk1a0GJz7Reqqb1Fd9gc04kd3fKO7fkGeZ07arr18NVH/je3ykP/si/rKy+II/CTYZV3jMWKa7xBOdgFBJJ8Bn2+6cK7apG1iDdd4WNwV7b+YlXjdrUKyFCxXjkQDoQRcg8CRpB0amEBpEL+hUrTXniwUkEFiCuZzOsaYtH2tSsDfI9ljxsePbDO8oTSphGWlUqb1SoKlRnZW5w5G1wRYXUcD5zvXELYDeBsAJNBK9YKCWNgPP4QQqhhdTcHy+E58ZUyVls2617ajQgGQwnRQA65fwgfh8IHQ7QTNEzQZaQEpnKt7NPvRNrR6q+qvymHpHKt6lP7ybil1V9UfKLxYnFGikU8Ua8UDNCTEGJMSgiwqwIMIsqDpCLOSpiFUEk6cBqe6cuJxrMpCdFulmDfQ2Px4yyJatnqqo3nYKo1LGwHnJUa6P1HVvVYH5TKYlWIO8alS6m5FRxvEEWAF9NdJW4jB0luQzg74QXANyQCD3DPvlNehCOVB1APiLzCUFxK3C4tkt0eiTUAe1wu6xF8uy8Mu1NqU9HwuIsLkOppN533R8ZBrqmz6DdajTPiizjrcmsE+tADvRmT5GUScscSgBxGz6hXi9BucUe4EfGdWH5e4Bv0jVaOdjzlM2B7OjeT8A1XkXhj1Klen4VAw/vAzGcsaD7PqU0p1alRXp792sCCGItkPD3zeDlZgDYJiFcnQKDf4gTDek7aVOrUw4S91puTe2jMN35GSqz+F5S1GvmwsL52P4yxxe2atBab1WULV39w5m+4QDewy1ExmFfdJHiPjLTbGK5zDYZdebaqb+uqXH9z4mT9K0uF27UqLvIhdc81udNfmJ0nalVRd6FVQRcEoQCO25EpuRLfRsOxm+IU/gZ7FsSrvYekRwQKfFcpc/CMDsnaa1WdADvMqWHqtn856XT0HgPlBPhqZN2poSNCVBI84WA94rxooCiiilGaEIFPYfdLq858QocFXJUXyZT3cR7+2MNVZrAeHba4gXxdwCmY1OdjYqSB46aw9XA1EsVtUTo6a7oW1v9oFxTfUbrDyYG1vHQzWM652fM3JBJPW0Nkz8h5ZiMwvqBY8R9i17243PZlnJthnGhDrkLNrugWNiNSe+cxdQenvUmydgeqQuVr6GVEy3EkjIuwbS7ZAMe7sEdt8A3G8Qqi2hdv1sv1R/rEQwtvWcWYk6Em/RAGkgrLod5CQKrKTYfvE66fCBGolO5v0d11u2YBYgAbo9wkWwrbpRKpXpMxGpFzfPgJ0WfLquC172sFXhYaGDakDvhlamCwJY5b9rWOWXC0AG66k7qIUVRuBAB089LWPZB1KytupWS5dbnnFFQKQBkA4753VMQRlTPONl0csgeN4I1H6RrLfPoomZt33gUmL2NhHZRTo0jrzm67UHXS1gLqePCcVfkijfoa1QXv1wtZFsercEH4TSNzfRDWVzoi5G9r58POQOyboQr7l7kXNzcm9sowed7Z5PVMOA36UXa7UkqWXd1LXXId/dKY1zuhbCw07Z7PgywDqwWoHWwF7gg3uDlpYzPV+RuFYG6mme2mxA9xuJm+f4srC7H2oaD3sd0kXHh/uffPQ9j8rMKwAetzWXVO+lv3llDiuQPGjX8qi/iP5Sqr8ksbT0pioO2mwb4GxkyxdesYTaAcXoYxmHc6VR7mBMscHjqouKzJUz6JVCht/WzOfhPBnp1qR+kR6ZH2lKy62bt7EJYLWfzbeHuMD21MYp1yhlcHQ3nktPlliEIFkqns3bH3ib3k5tEV1D2Knd6SHPdbLK8uC+vFBb0eMAiYKtQDCxhLxrwOAtVpdrp/e8xo3wPjEWo1hnYHS/Yey+qnuM7yLzhxWzwx3kJR/tLkfA9o7jG4Y4cZg6qqwpMTcZZ2PkdDOVqi7zK62AQE3XM63Geuk7PymrRyqC6/aUEp+8uq+Ihi9GstmtY6XN0Pg0sqKgYfIGm5TeKsbnNgM7Wh98576XHEgXBHhCYnZjKysh6oNlbv7GnIatQParYIQd0b2ZN5UGugXeRt24yzy90HVd3pgMtt5QHzz77SNCrTKobBAclBGeuQE6ERw+8DdLdU9tuEo4RSC33LqSOzM6531MZKlRVQIb2IDm2drZnPPP8Z0szObtYKL5a++NTVDmrC3ZvfhrIInEAZCmWYnxA7yYGlRTLfqlmBJVQbcSQLcfOFD1QckDLxYda1uAMGtei7aXfXpZW4awCFat73HN9h6Jbsufwip4tr5oUUC5brX7u6D/JypuKhZrZKekLfhOuhRqOADa3ELkD4mUDp4mm5Kr0rWuTkAdRbtM7PyRipY5AdLxAj1cFRRDztrkEC2oNuEBQ52oioxsoUKQP1rdsYhgFYWsGB4HpAwNXkrhqwN6S02I69MbhU9uWR85cYfCpTAy8uM7KdMnrZDsjJ+xjNh8jd0k1cwCRlq9jrfgPjNtg8MtNQqAKBoALCHUAaSUzrRooooAo8aKZU8UaPAhUpg6yqxOy8y1IlGOtuq3rLoZcRiIwZwY2pRyqjdH2hdqR/FZ18/SqDpADe8GRvAyyq0A2olLitjWu1BjTJzI1RvFdI2wwHE7Htumk1gp3gvWTQ6dk5K/PKQXZVpg5i5N+6TGMq0TaopQfaF2pHxGqztTHU3HTAF/1l6SGWVMAo1kOuXxEFUwlEneQ2cCwKHIE9sNW2ap6VI7vq5qfESsWnVob28DmzNvpcjuuNRKg5bEIPpLOmVgpsQfxnWKQdQNy1xmWzYG3DsnJs/F3VWfpM2e9ftOksa2KVPHgOJmoOYbMKBmpsQ1r2JvvEDQzpo7SvTTmxdiouSLAH8Zx1K7P1jur2dvjOavtSlSyvc9g1jgtaVEsd6obnv0E6Bi1GSZntmSxO2mIuchwUTO7Q5T1luKbbg7tffJfcizy9ao9pzPbOhak8MXlLiWPSrVD+8ZeYPlJUtZnPjfP3zn9NfL11WhAZgtl8qjkHs4/vCavA7Wp1R0WF/snIyypiyvFOLG45aSb5DMBYWRSxz7hFLo6oo0UgePGigPFGjwFIsslFA5K+GVtRKPGbCsS1BjTbiB1T4rpNMRBssli6xTYitQP0qlf66XKHxHCdtDaasOlYj7S5zQV8MraiUGO5PLctSJpv2rofEcZNsMlM+Eot0lNjqSptfxE58Q6Jdj7yZxVBWon6ZCV+3T/ABWUO0cVWrNu01a2lyLe4TX3E+a6NqbcOiGw+JlWjsek3xlhgOT7k71S9++WtDYoeoQf0dJbt3sf9Jj6vprMZDaWNIFpnq1QsZb8p6iiqypoCRKRDeSrBqSzoDkQasBD4TB1Kxsik98QTw2OZTlNTsvaVS28ygAcd6xlNVwVPDjpneqfZE5mxDNqcuzhNc6jfbP5ZqrBa2aZ9IG7DLLxjzEYSmzGygk9gEePpPl7pFFFNIeKNFAlFGjwHiiigKRIko0CBEgywsYiBx1cOp1E5H2ZT1CgHwlqVg2WZsXVS+EtpMhyj25+SpWQdeo2R7rATe1RPLfSVs5ywqKCUOtv1TJxesJWxBqMSTqZJDOdUIhqS9sw0t9mYLfI3tJfttFKC83RA3jkW7JmExZAsuQ+MdKhJFrk385vcTNdeJYsbk3J1M79kbIqVz0RZeLHQTv2ByZq1iHqgpT7Dq09BwOASmoVVAAk6cV+xthU6K6Xa2bHUxS/VI03jKyijRSoePGigSjyMUCUUaPAeNFFAUYxRoCMiRJRoA2QGV2P2YtQEMLg8Ja2kSJLF15ltb0fXYtSawPC0ql5AVb5uB5T2ArINRB4TPwv08zwfo/X+kqE9wymk2ZyYw1G27TBPaczNKaAjc1L8muZKQHCFCwm5EFlQyiKECxSoNFFFAePFFAUeKKAo8UUBRRRQGiiigNFFFAUYxRQGiiigKMYooDERo8UBRRRQP/Z"/>
          <p:cNvSpPr>
            <a:spLocks noChangeAspect="1" noChangeArrowheads="1"/>
          </p:cNvSpPr>
          <p:nvPr/>
        </p:nvSpPr>
        <p:spPr bwMode="auto">
          <a:xfrm>
            <a:off x="307975" y="-2209800"/>
            <a:ext cx="3286125" cy="4924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6" descr="data:image/jpeg;base64,/9j/4AAQSkZJRgABAQAAAQABAAD/2wCEAAkGBw8QEBAQDQ8QDw4PDw8PEA8QEBQQDw4PFBEWFhQRFBQZHSggGBslHBUUITEhJSkrLy4uFx8zODMsNygtLisBCgoKDg0OFBAQFywcHBw0LCwsLCwsLCwsLCwsLCwsLCwrLCwsLCwsLCwsNzQsNywrLCwsNzcsLCwsLCw3LCwsLP/AABEIARMAtwMBIgACEQEDEQH/xAAcAAABBQEBAQAAAAAAAAAAAAADAAECBQYEBwj/xABKEAACAQIDAwgGBQgIBgMAAAABAgADEQQhMQUSQQYTIjJRYXGBB3JzkaGxIzRSs8EUJDNCdIKy0UNik6K0w+HxJVNUY4OjFRY1/8QAFwEBAQEBAAAAAAAAAAAAAAAAAAECA//EABwRAQEBAQEBAAMAAAAAAAAAAAABETECEiFBUf/aAAwDAQACEQMRAD8A3SiEAjASQE7uaSiEUSCwqwJqIQCRUQgEqHAkhGAkxKHAkgIwkhCFaSilHt/lbg8Ed2vUJq2vzVMbzgcL8B5xbi4vQI8zGyOXOCxDBLvRZjZedChWPZcE285qAJNCitHjyKa0Vo8VoDWj2g6tdEtvsFvpc6wokDWitJRRqo2ikrR41MZoSYkRJiUSWEWQWFUQCLJgSKwgmkOBJgRgJIQHAkowkgIFdyj2l+SYTE4kAFqNF3UHQvayA+LET50Ws1dsTWquz1lUVmOu9vVVVmPZbe07+6fRPKjZhxeDxOHBs1WkyqdemOkvxAnzhtXBpRxFdEZjTpVNxSw3XYDi68D3Tl7b8rfA4BqtNqivbctlxPhPavR7jatbA0ufN6lPepk3uSFJAueOnwnz5gdosp3VJ3ey+s9r5J/l+EwVGtzArUXBqVaCgjFohN+dQaPkb7mR7Lk2k80sb2Pac2F2hRq0lr06itRdQy1L2Uj8DwtK7Gbd4Ydd7/uMLKPAcZtlb166UxvVGCr2kygx/KEm4w62H/MYZ+S/zlbXLOd6oxdu06DwHCBZYNKgzO7F2LMUFyTc/pE/1m4w46C+qvymJwg6TeoPvEm4odVfVX5ReCdoo8UyprRR4oGaEmJESQm0TWFWCWGWVBFhFkFhFlEhJiREmIQ4jiIRxIp5g/SHyZ2ZXvUrsKWNKMaa06gWpiGtkCnEXtdstMzNHysxtShhy9OqlAA3es43ubpgEncXix0E8K2TsPE7Xrs61WLPUbnalQElaeVmZ72J4BR2THq/pqOdMA2Bak9emKbh8huklwjXY2fvsNJ7fsblU+KoU2oUGFQovONUG7SpvbMADNvgJU1PRzhqhpviq2Ir1aaom81TIhdBa0tsZjcHgKao7rTAFkpDpVH7lQZkxPOdLdQpbOVL3sd53qFQN1Occ3ZgoyBJMBtLG0MOpevUSmo+0bX8Bxmd2xyqxVS4w1L8mT/mVhvVSO0IMl88+6YjHUyzF6rvVqfbqHePlwHlF9ZxJGg2zy9JuuBpd3PVRYeKrqfOXPIvFVa2E367mpUNaqN48BlYAcBPN6ono3IAfmQ9tV/CZl2rZ+Ghwo6TeoPvEm1odVfVX5TGYcdI+oPvUm0o9VfVX5Td4kTijxTDRRo8UDMiTEgJMToymsKsEsMkqCLCrBpCrKJCTEiJMAnQXPZpFDiD52+VMb57dFHi38odcJf9Ib/1Rkvn2zjxu26FJuaphq9cD6vQAd17N89WmO9iJzvr+LidbZ61BbEWqqf6Mr9F5qet5yrxWNwOC+ipooqtmMNhqe9Vbv5tNB3mwj1aOMxH6er+S0j/AEOGa9Vh2PXIy8EA9aEwezaNBStCmqA5sRmzntZjmx7yTNSU2KjE1sfiNSMBRP6qEVcWw736lPy3pW//ABVGjvMi3qN1qrkvVfxds/LSaesJT48ZGLEZDai6zNYsazUbUGszWMnOtRUVp6R6Px+Yr7ar8xPOK4npPo+H5ivtq3zEeereNBQ67ezH3qTZ0eqvqj5THUuufZ/5qTY0eqvqj5TfrjMTjxhHnNoooooGYEmJASYnVkRYVYJYVZUFWFWCWFWUTEPh+sPOBENh+tJ64RSM9XFYrFUalV0w+H5lRTok02ql1JPOVB0rZaKV77yzwuEp0VCUaa00Ge6ihRfictT3yu2R9c2if+7QHupn+cuDMRqhMIFxDtAvOkYcdcSlx/GXdeUu0OMlVktqcZmsZxml2pxmaxk5VqKqtPSPR6PzFfbVvmJ5tWnpfo8+or7at8xHnpeNBT659n/m05sKPVX1R8pkF67ey/zac19Dqr6q/Kb9cSCRRRTm0UUUUDMCTEgsmJ1ZEWFWCWFWUGWEEEsKsqCCGw3W8jAiHw2vkZn1xYptjfWto/tFMe6kP5y4Mp9ifWNo/taj/wBKS4aZi0NoF4ZoB50jFcleUm0TrLrEGUW0jkZKsZTaZ1maxpmi2odZm8WdZyrUVlaem+jz6gvtq38QnmNaenejv6gnta38UeenrjQL129kPvqc19Dqr6q/KZAddvZD75Jr6HUX1V+U364kEiiinNoooooGYWTEgsmJ1ZEWFWBWGSUFWFWCWFWVBBD4bXynOJ0YbXymfXFik2CfzjaX7bb/ANFOXBMpeT5+n2l+3n/D0pcEySFRYwLmEYwFQzbLlxBlBtJtZd4gzPbUfWZqxltqNrM5iml5tJ9Zn8UZzrccNYz0/wBHf1BPa1v4p5bVM9S9HX1Cn7Wt/HHjp640I67+yH3yTXYfqJ6q/KZC/Tf2I++Sa/DdRPUX5Cb9cZgkUUU5tFFFFKMwsIsGsmJ0ZEWFSCEIkA6wiwSwqzSCCHw2vlOcQ+H18pPXCKHk8fptpft5/wAPRlwTKTk6fpdo/t7f4ahLhmjzwqLmAqGTdpz1GlRy4ppmtrPrL/FvkZltrVNZirGa2g+so8S0tMe+spq7TnW3LUM9V9Hf/wCfT9pX+8M8ocz1X0eH/h9L2lf7xpfHT0vz1qnsV++WbDDdRPUX5CY6+dX2K/erNjhuonqL8hN+uMwSPGimGiijRSozKwiwayazSCCFWCEIsoOsIsEsIsqCiGoa+UAIWic4vCM9yfP0m0P29v8AD0ZbM0rdjYOqjYsvTZecxb1E06Sc1TUMPNT7p3tTf7JiUqDtOaq0O9N/sn3Tmq0an2G90Irsa+RmU2vU1moxuFrHSm5/dmZ2lsrFNfdw9U+CGYrUZLGvKqs00GL2FjTphK/9m0ra2wMd/wBHiP7F/wCUxWlOxnqvo/P/AA+j69f71p5y+wcd/wBJif7F/wCU9J5FYepSwNFKqNTferEo6lWANVrXBl89PXF4P6X2S/erNlh+onqL8hMWpyq+yT71ZtKHUT1V+U3eMwSKNFMqeNFFAzIkxBiTE0CiEWCWFWVBlhFgkhRKggk1a0GJz7Reqqb1Fd9gc04kd3fKO7fkGeZ07arr18NVH/je3ykP/si/rKy+II/CTYZV3jMWKa7xBOdgFBJJ8Bn2+6cK7apG1iDdd4WNwV7b+YlXjdrUKyFCxXjkQDoQRcg8CRpB0amEBpEL+hUrTXniwUkEFiCuZzOsaYtH2tSsDfI9ljxsePbDO8oTSphGWlUqb1SoKlRnZW5w5G1wRYXUcD5zvXELYDeBsAJNBK9YKCWNgPP4QQqhhdTcHy+E58ZUyVls2617ajQgGQwnRQA65fwgfh8IHQ7QTNEzQZaQEpnKt7NPvRNrR6q+qvymHpHKt6lP7ybil1V9UfKLxYnFGikU8Ua8UDNCTEGJMSgiwqwIMIsqDpCLOSpiFUEk6cBqe6cuJxrMpCdFulmDfQ2Px4yyJatnqqo3nYKo1LGwHnJUa6P1HVvVYH5TKYlWIO8alS6m5FRxvEEWAF9NdJW4jB0luQzg74QXANyQCD3DPvlNehCOVB1APiLzCUFxK3C4tkt0eiTUAe1wu6xF8uy8Mu1NqU9HwuIsLkOppN533R8ZBrqmz6DdajTPiizjrcmsE+tADvRmT5GUScscSgBxGz6hXi9BucUe4EfGdWH5e4Bv0jVaOdjzlM2B7OjeT8A1XkXhj1Klen4VAw/vAzGcsaD7PqU0p1alRXp792sCCGItkPD3zeDlZgDYJiFcnQKDf4gTDek7aVOrUw4S91puTe2jMN35GSqz+F5S1GvmwsL52P4yxxe2atBab1WULV39w5m+4QDewy1ExmFfdJHiPjLTbGK5zDYZdebaqb+uqXH9z4mT9K0uF27UqLvIhdc81udNfmJ0nalVRd6FVQRcEoQCO25EpuRLfRsOxm+IU/gZ7FsSrvYekRwQKfFcpc/CMDsnaa1WdADvMqWHqtn856XT0HgPlBPhqZN2poSNCVBI84WA94rxooCiiilGaEIFPYfdLq858QocFXJUXyZT3cR7+2MNVZrAeHba4gXxdwCmY1OdjYqSB46aw9XA1EsVtUTo6a7oW1v9oFxTfUbrDyYG1vHQzWM652fM3JBJPW0Nkz8h5ZiMwvqBY8R9i17243PZlnJthnGhDrkLNrugWNiNSe+cxdQenvUmydgeqQuVr6GVEy3EkjIuwbS7ZAMe7sEdt8A3G8Qqi2hdv1sv1R/rEQwtvWcWYk6Em/RAGkgrLod5CQKrKTYfvE66fCBGolO5v0d11u2YBYgAbo9wkWwrbpRKpXpMxGpFzfPgJ0WfLquC172sFXhYaGDakDvhlamCwJY5b9rWOWXC0AG66k7qIUVRuBAB089LWPZB1KytupWS5dbnnFFQKQBkA4753VMQRlTPONl0csgeN4I1H6RrLfPoomZt33gUmL2NhHZRTo0jrzm67UHXS1gLqePCcVfkijfoa1QXv1wtZFsercEH4TSNzfRDWVzoi5G9r58POQOyboQr7l7kXNzcm9sowed7Z5PVMOA36UXa7UkqWXd1LXXId/dKY1zuhbCw07Z7PgywDqwWoHWwF7gg3uDlpYzPV+RuFYG6mme2mxA9xuJm+f4srC7H2oaD3sd0kXHh/uffPQ9j8rMKwAetzWXVO+lv3llDiuQPGjX8qi/iP5Sqr8ksbT0pioO2mwb4GxkyxdesYTaAcXoYxmHc6VR7mBMscHjqouKzJUz6JVCht/WzOfhPBnp1qR+kR6ZH2lKy62bt7EJYLWfzbeHuMD21MYp1yhlcHQ3nktPlliEIFkqns3bH3ib3k5tEV1D2Knd6SHPdbLK8uC+vFBb0eMAiYKtQDCxhLxrwOAtVpdrp/e8xo3wPjEWo1hnYHS/Yey+qnuM7yLzhxWzwx3kJR/tLkfA9o7jG4Y4cZg6qqwpMTcZZ2PkdDOVqi7zK62AQE3XM63Geuk7PymrRyqC6/aUEp+8uq+Ihi9GstmtY6XN0Pg0sqKgYfIGm5TeKsbnNgM7Wh98576XHEgXBHhCYnZjKysh6oNlbv7GnIatQParYIQd0b2ZN5UGugXeRt24yzy90HVd3pgMtt5QHzz77SNCrTKobBAclBGeuQE6ERw+8DdLdU9tuEo4RSC33LqSOzM6531MZKlRVQIb2IDm2drZnPPP8Z0szObtYKL5a++NTVDmrC3ZvfhrIInEAZCmWYnxA7yYGlRTLfqlmBJVQbcSQLcfOFD1QckDLxYda1uAMGtei7aXfXpZW4awCFat73HN9h6Jbsufwip4tr5oUUC5brX7u6D/JypuKhZrZKekLfhOuhRqOADa3ELkD4mUDp4mm5Kr0rWuTkAdRbtM7PyRipY5AdLxAj1cFRRDztrkEC2oNuEBQ52oioxsoUKQP1rdsYhgFYWsGB4HpAwNXkrhqwN6S02I69MbhU9uWR85cYfCpTAy8uM7KdMnrZDsjJ+xjNh8jd0k1cwCRlq9jrfgPjNtg8MtNQqAKBoALCHUAaSUzrRooooAo8aKZU8UaPAhUpg6yqxOy8y1IlGOtuq3rLoZcRiIwZwY2pRyqjdH2hdqR/FZ18/SqDpADe8GRvAyyq0A2olLitjWu1BjTJzI1RvFdI2wwHE7Htumk1gp3gvWTQ6dk5K/PKQXZVpg5i5N+6TGMq0TaopQfaF2pHxGqztTHU3HTAF/1l6SGWVMAo1kOuXxEFUwlEneQ2cCwKHIE9sNW2ap6VI7vq5qfESsWnVob28DmzNvpcjuuNRKg5bEIPpLOmVgpsQfxnWKQdQNy1xmWzYG3DsnJs/F3VWfpM2e9ftOksa2KVPHgOJmoOYbMKBmpsQ1r2JvvEDQzpo7SvTTmxdiouSLAH8Zx1K7P1jur2dvjOavtSlSyvc9g1jgtaVEsd6obnv0E6Bi1GSZntmSxO2mIuchwUTO7Q5T1luKbbg7tffJfcizy9ao9pzPbOhak8MXlLiWPSrVD+8ZeYPlJUtZnPjfP3zn9NfL11WhAZgtl8qjkHs4/vCavA7Wp1R0WF/snIyypiyvFOLG45aSb5DMBYWRSxz7hFLo6oo0UgePGigPFGjwFIsslFA5K+GVtRKPGbCsS1BjTbiB1T4rpNMRBssli6xTYitQP0qlf66XKHxHCdtDaasOlYj7S5zQV8MraiUGO5PLctSJpv2rofEcZNsMlM+Eot0lNjqSptfxE58Q6Jdj7yZxVBWon6ZCV+3T/ABWUO0cVWrNu01a2lyLe4TX3E+a6NqbcOiGw+JlWjsek3xlhgOT7k71S9++WtDYoeoQf0dJbt3sf9Jj6vprMZDaWNIFpnq1QsZb8p6iiqypoCRKRDeSrBqSzoDkQasBD4TB1Kxsik98QTw2OZTlNTsvaVS28ygAcd6xlNVwVPDjpneqfZE5mxDNqcuzhNc6jfbP5ZqrBa2aZ9IG7DLLxjzEYSmzGygk9gEePpPl7pFFFNIeKNFAlFGjwHiiigKRIko0CBEgywsYiBx1cOp1E5H2ZT1CgHwlqVg2WZsXVS+EtpMhyj25+SpWQdeo2R7rATe1RPLfSVs5ywqKCUOtv1TJxesJWxBqMSTqZJDOdUIhqS9sw0t9mYLfI3tJfttFKC83RA3jkW7JmExZAsuQ+MdKhJFrk385vcTNdeJYsbk3J1M79kbIqVz0RZeLHQTv2ByZq1iHqgpT7Dq09BwOASmoVVAAk6cV+xthU6K6Xa2bHUxS/VI03jKyijRSoePGigSjyMUCUUaPAeNFFAUYxRoCMiRJRoA2QGV2P2YtQEMLg8Ja2kSJLF15ltb0fXYtSawPC0ql5AVb5uB5T2ArINRB4TPwv08zwfo/X+kqE9wymk2ZyYw1G27TBPaczNKaAjc1L8muZKQHCFCwm5EFlQyiKECxSoNFFFAePFFAUeKKAo8UUBRRRQGiiigNFFFAUYxRQGiiigKMYooDERo8UBRRRQP/Z"/>
          <p:cNvSpPr>
            <a:spLocks noChangeAspect="1" noChangeArrowheads="1"/>
          </p:cNvSpPr>
          <p:nvPr/>
        </p:nvSpPr>
        <p:spPr bwMode="auto">
          <a:xfrm>
            <a:off x="460375" y="-2057400"/>
            <a:ext cx="3286125" cy="4924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8" descr="data:image/jpeg;base64,/9j/4AAQSkZJRgABAQAAAQABAAD/2wCEAAkGBw8QEBAQDQ8QDw4PDw8PEA8QEBQQDw4PFBEWFhQRFBQZHSggGBslHBUUITEhJSkrLy4uFx8zODMsNygtLisBCgoKDg0OFBAQFywcHBw0LCwsLCwsLCwsLCwsLCwsLCwrLCwsLCwsLCwsNzQsNywrLCwsNzcsLCwsLCw3LCwsLP/AABEIARMAtwMBIgACEQEDEQH/xAAcAAABBQEBAQAAAAAAAAAAAAADAAECBQYEBwj/xABKEAACAQIDAwgGBQgIBgMAAAABAgADEQQhMQUSQQYTIjJRYXGBB3JzkaGxIzRSs8EUJDNCdIKy0UNik6K0w+HxJVNUY4OjFRY1/8QAFwEBAQEBAAAAAAAAAAAAAAAAAAECA//EABwRAQEBAQEBAAMAAAAAAAAAAAABETECEiFBUf/aAAwDAQACEQMRAD8A3SiEAjASQE7uaSiEUSCwqwJqIQCRUQgEqHAkhGAkxKHAkgIwkhCFaSilHt/lbg8Ed2vUJq2vzVMbzgcL8B5xbi4vQI8zGyOXOCxDBLvRZjZedChWPZcE285qAJNCitHjyKa0Vo8VoDWj2g6tdEtvsFvpc6wokDWitJRRqo2ikrR41MZoSYkRJiUSWEWQWFUQCLJgSKwgmkOBJgRgJIQHAkowkgIFdyj2l+SYTE4kAFqNF3UHQvayA+LET50Ws1dsTWquz1lUVmOu9vVVVmPZbe07+6fRPKjZhxeDxOHBs1WkyqdemOkvxAnzhtXBpRxFdEZjTpVNxSw3XYDi68D3Tl7b8rfA4BqtNqivbctlxPhPavR7jatbA0ufN6lPepk3uSFJAueOnwnz5gdosp3VJ3ey+s9r5J/l+EwVGtzArUXBqVaCgjFohN+dQaPkb7mR7Lk2k80sb2Pac2F2hRq0lr06itRdQy1L2Uj8DwtK7Gbd4Ydd7/uMLKPAcZtlb166UxvVGCr2kygx/KEm4w62H/MYZ+S/zlbXLOd6oxdu06DwHCBZYNKgzO7F2LMUFyTc/pE/1m4w46C+qvymJwg6TeoPvEm4odVfVX5ReCdoo8UyprRR4oGaEmJESQm0TWFWCWGWVBFhFkFhFlEhJiREmIQ4jiIRxIp5g/SHyZ2ZXvUrsKWNKMaa06gWpiGtkCnEXtdstMzNHysxtShhy9OqlAA3es43ubpgEncXix0E8K2TsPE7Xrs61WLPUbnalQElaeVmZ72J4BR2THq/pqOdMA2Bak9emKbh8huklwjXY2fvsNJ7fsblU+KoU2oUGFQovONUG7SpvbMADNvgJU1PRzhqhpviq2Ir1aaom81TIhdBa0tsZjcHgKao7rTAFkpDpVH7lQZkxPOdLdQpbOVL3sd53qFQN1Occ3ZgoyBJMBtLG0MOpevUSmo+0bX8Bxmd2xyqxVS4w1L8mT/mVhvVSO0IMl88+6YjHUyzF6rvVqfbqHePlwHlF9ZxJGg2zy9JuuBpd3PVRYeKrqfOXPIvFVa2E367mpUNaqN48BlYAcBPN6ono3IAfmQ9tV/CZl2rZ+Ghwo6TeoPvEm1odVfVX5TGYcdI+oPvUm0o9VfVX5Td4kTijxTDRRo8UDMiTEgJMToymsKsEsMkqCLCrBpCrKJCTEiJMAnQXPZpFDiD52+VMb57dFHi38odcJf9Ib/1Rkvn2zjxu26FJuaphq9cD6vQAd17N89WmO9iJzvr+LidbZ61BbEWqqf6Mr9F5qet5yrxWNwOC+ipooqtmMNhqe9Vbv5tNB3mwj1aOMxH6er+S0j/AEOGa9Vh2PXIy8EA9aEwezaNBStCmqA5sRmzntZjmx7yTNSU2KjE1sfiNSMBRP6qEVcWw736lPy3pW//ABVGjvMi3qN1qrkvVfxds/LSaesJT48ZGLEZDai6zNYsazUbUGszWMnOtRUVp6R6Px+Yr7ar8xPOK4npPo+H5ivtq3zEeereNBQ67ezH3qTZ0eqvqj5THUuufZ/5qTY0eqvqj5TfrjMTjxhHnNoooooGYEmJASYnVkRYVYJYVZUFWFWCWFWUTEPh+sPOBENh+tJ64RSM9XFYrFUalV0w+H5lRTok02ql1JPOVB0rZaKV77yzwuEp0VCUaa00Ge6ihRfictT3yu2R9c2if+7QHupn+cuDMRqhMIFxDtAvOkYcdcSlx/GXdeUu0OMlVktqcZmsZxml2pxmaxk5VqKqtPSPR6PzFfbVvmJ5tWnpfo8+or7at8xHnpeNBT659n/m05sKPVX1R8pkF67ey/zac19Dqr6q/Kb9cSCRRRTm0UUUUDMCTEgsmJ1ZEWFWCWFWUGWEEEsKsqCCGw3W8jAiHw2vkZn1xYptjfWto/tFMe6kP5y4Mp9ifWNo/taj/wBKS4aZi0NoF4ZoB50jFcleUm0TrLrEGUW0jkZKsZTaZ1maxpmi2odZm8WdZyrUVlaem+jz6gvtq38QnmNaenejv6gnta38UeenrjQL129kPvqc19Dqr6q/KZAddvZD75Jr6HUX1V+U364kEiiinNoooooGYWTEgsmJ1ZEWFWBWGSUFWFWCWFWVBBD4bXynOJ0YbXymfXFik2CfzjaX7bb/ANFOXBMpeT5+n2l+3n/D0pcEySFRYwLmEYwFQzbLlxBlBtJtZd4gzPbUfWZqxltqNrM5iml5tJ9Zn8UZzrccNYz0/wBHf1BPa1v4p5bVM9S9HX1Cn7Wt/HHjp640I67+yH3yTXYfqJ6q/KZC/Tf2I++Sa/DdRPUX5Cb9cZgkUUU5tFFFFKMwsIsGsmJ0ZEWFSCEIkA6wiwSwqzSCCHw2vlOcQ+H18pPXCKHk8fptpft5/wAPRlwTKTk6fpdo/t7f4ahLhmjzwqLmAqGTdpz1GlRy4ppmtrPrL/FvkZltrVNZirGa2g+so8S0tMe+spq7TnW3LUM9V9Hf/wCfT9pX+8M8ocz1X0eH/h9L2lf7xpfHT0vz1qnsV++WbDDdRPUX5CY6+dX2K/erNjhuonqL8hN+uMwSPGimGiijRSozKwiwayazSCCFWCEIsoOsIsEsIsqCiGoa+UAIWic4vCM9yfP0m0P29v8AD0ZbM0rdjYOqjYsvTZecxb1E06Sc1TUMPNT7p3tTf7JiUqDtOaq0O9N/sn3Tmq0an2G90Irsa+RmU2vU1moxuFrHSm5/dmZ2lsrFNfdw9U+CGYrUZLGvKqs00GL2FjTphK/9m0ra2wMd/wBHiP7F/wCUxWlOxnqvo/P/AA+j69f71p5y+wcd/wBJif7F/wCU9J5FYepSwNFKqNTferEo6lWANVrXBl89PXF4P6X2S/erNlh+onqL8hMWpyq+yT71ZtKHUT1V+U3eMwSKNFMqeNFFAzIkxBiTE0CiEWCWFWVBlhFgkhRKggk1a0GJz7Reqqb1Fd9gc04kd3fKO7fkGeZ07arr18NVH/je3ykP/si/rKy+II/CTYZV3jMWKa7xBOdgFBJJ8Bn2+6cK7apG1iDdd4WNwV7b+YlXjdrUKyFCxXjkQDoQRcg8CRpB0amEBpEL+hUrTXniwUkEFiCuZzOsaYtH2tSsDfI9ljxsePbDO8oTSphGWlUqb1SoKlRnZW5w5G1wRYXUcD5zvXELYDeBsAJNBK9YKCWNgPP4QQqhhdTcHy+E58ZUyVls2617ajQgGQwnRQA65fwgfh8IHQ7QTNEzQZaQEpnKt7NPvRNrR6q+qvymHpHKt6lP7ybil1V9UfKLxYnFGikU8Ua8UDNCTEGJMSgiwqwIMIsqDpCLOSpiFUEk6cBqe6cuJxrMpCdFulmDfQ2Px4yyJatnqqo3nYKo1LGwHnJUa6P1HVvVYH5TKYlWIO8alS6m5FRxvEEWAF9NdJW4jB0luQzg74QXANyQCD3DPvlNehCOVB1APiLzCUFxK3C4tkt0eiTUAe1wu6xF8uy8Mu1NqU9HwuIsLkOppN533R8ZBrqmz6DdajTPiizjrcmsE+tADvRmT5GUScscSgBxGz6hXi9BucUe4EfGdWH5e4Bv0jVaOdjzlM2B7OjeT8A1XkXhj1Klen4VAw/vAzGcsaD7PqU0p1alRXp792sCCGItkPD3zeDlZgDYJiFcnQKDf4gTDek7aVOrUw4S91puTe2jMN35GSqz+F5S1GvmwsL52P4yxxe2atBab1WULV39w5m+4QDewy1ExmFfdJHiPjLTbGK5zDYZdebaqb+uqXH9z4mT9K0uF27UqLvIhdc81udNfmJ0nalVRd6FVQRcEoQCO25EpuRLfRsOxm+IU/gZ7FsSrvYekRwQKfFcpc/CMDsnaa1WdADvMqWHqtn856XT0HgPlBPhqZN2poSNCVBI84WA94rxooCiiilGaEIFPYfdLq858QocFXJUXyZT3cR7+2MNVZrAeHba4gXxdwCmY1OdjYqSB46aw9XA1EsVtUTo6a7oW1v9oFxTfUbrDyYG1vHQzWM652fM3JBJPW0Nkz8h5ZiMwvqBY8R9i17243PZlnJthnGhDrkLNrugWNiNSe+cxdQenvUmydgeqQuVr6GVEy3EkjIuwbS7ZAMe7sEdt8A3G8Qqi2hdv1sv1R/rEQwtvWcWYk6Em/RAGkgrLod5CQKrKTYfvE66fCBGolO5v0d11u2YBYgAbo9wkWwrbpRKpXpMxGpFzfPgJ0WfLquC172sFXhYaGDakDvhlamCwJY5b9rWOWXC0AG66k7qIUVRuBAB089LWPZB1KytupWS5dbnnFFQKQBkA4753VMQRlTPONl0csgeN4I1H6RrLfPoomZt33gUmL2NhHZRTo0jrzm67UHXS1gLqePCcVfkijfoa1QXv1wtZFsercEH4TSNzfRDWVzoi5G9r58POQOyboQr7l7kXNzcm9sowed7Z5PVMOA36UXa7UkqWXd1LXXId/dKY1zuhbCw07Z7PgywDqwWoHWwF7gg3uDlpYzPV+RuFYG6mme2mxA9xuJm+f4srC7H2oaD3sd0kXHh/uffPQ9j8rMKwAetzWXVO+lv3llDiuQPGjX8qi/iP5Sqr8ksbT0pioO2mwb4GxkyxdesYTaAcXoYxmHc6VR7mBMscHjqouKzJUz6JVCht/WzOfhPBnp1qR+kR6ZH2lKy62bt7EJYLWfzbeHuMD21MYp1yhlcHQ3nktPlliEIFkqns3bH3ib3k5tEV1D2Knd6SHPdbLK8uC+vFBb0eMAiYKtQDCxhLxrwOAtVpdrp/e8xo3wPjEWo1hnYHS/Yey+qnuM7yLzhxWzwx3kJR/tLkfA9o7jG4Y4cZg6qqwpMTcZZ2PkdDOVqi7zK62AQE3XM63Geuk7PymrRyqC6/aUEp+8uq+Ihi9GstmtY6XN0Pg0sqKgYfIGm5TeKsbnNgM7Wh98576XHEgXBHhCYnZjKysh6oNlbv7GnIatQParYIQd0b2ZN5UGugXeRt24yzy90HVd3pgMtt5QHzz77SNCrTKobBAclBGeuQE6ERw+8DdLdU9tuEo4RSC33LqSOzM6531MZKlRVQIb2IDm2drZnPPP8Z0szObtYKL5a++NTVDmrC3ZvfhrIInEAZCmWYnxA7yYGlRTLfqlmBJVQbcSQLcfOFD1QckDLxYda1uAMGtei7aXfXpZW4awCFat73HN9h6Jbsufwip4tr5oUUC5brX7u6D/JypuKhZrZKekLfhOuhRqOADa3ELkD4mUDp4mm5Kr0rWuTkAdRbtM7PyRipY5AdLxAj1cFRRDztrkEC2oNuEBQ52oioxsoUKQP1rdsYhgFYWsGB4HpAwNXkrhqwN6S02I69MbhU9uWR85cYfCpTAy8uM7KdMnrZDsjJ+xjNh8jd0k1cwCRlq9jrfgPjNtg8MtNQqAKBoALCHUAaSUzrRooooAo8aKZU8UaPAhUpg6yqxOy8y1IlGOtuq3rLoZcRiIwZwY2pRyqjdH2hdqR/FZ18/SqDpADe8GRvAyyq0A2olLitjWu1BjTJzI1RvFdI2wwHE7Htumk1gp3gvWTQ6dk5K/PKQXZVpg5i5N+6TGMq0TaopQfaF2pHxGqztTHU3HTAF/1l6SGWVMAo1kOuXxEFUwlEneQ2cCwKHIE9sNW2ap6VI7vq5qfESsWnVob28DmzNvpcjuuNRKg5bEIPpLOmVgpsQfxnWKQdQNy1xmWzYG3DsnJs/F3VWfpM2e9ftOksa2KVPHgOJmoOYbMKBmpsQ1r2JvvEDQzpo7SvTTmxdiouSLAH8Zx1K7P1jur2dvjOavtSlSyvc9g1jgtaVEsd6obnv0E6Bi1GSZntmSxO2mIuchwUTO7Q5T1luKbbg7tffJfcizy9ao9pzPbOhak8MXlLiWPSrVD+8ZeYPlJUtZnPjfP3zn9NfL11WhAZgtl8qjkHs4/vCavA7Wp1R0WF/snIyypiyvFOLG45aSb5DMBYWRSxz7hFLo6oo0UgePGigPFGjwFIsslFA5K+GVtRKPGbCsS1BjTbiB1T4rpNMRBssli6xTYitQP0qlf66XKHxHCdtDaasOlYj7S5zQV8MraiUGO5PLctSJpv2rofEcZNsMlM+Eot0lNjqSptfxE58Q6Jdj7yZxVBWon6ZCV+3T/ABWUO0cVWrNu01a2lyLe4TX3E+a6NqbcOiGw+JlWjsek3xlhgOT7k71S9++WtDYoeoQf0dJbt3sf9Jj6vprMZDaWNIFpnq1QsZb8p6iiqypoCRKRDeSrBqSzoDkQasBD4TB1Kxsik98QTw2OZTlNTsvaVS28ygAcd6xlNVwVPDjpneqfZE5mxDNqcuzhNc6jfbP5ZqrBa2aZ9IG7DLLxjzEYSmzGygk9gEePpPl7pFFFNIeKNFAlFGjwHiiigKRIko0CBEgywsYiBx1cOp1E5H2ZT1CgHwlqVg2WZsXVS+EtpMhyj25+SpWQdeo2R7rATe1RPLfSVs5ywqKCUOtv1TJxesJWxBqMSTqZJDOdUIhqS9sw0t9mYLfI3tJfttFKC83RA3jkW7JmExZAsuQ+MdKhJFrk385vcTNdeJYsbk3J1M79kbIqVz0RZeLHQTv2ByZq1iHqgpT7Dq09BwOASmoVVAAk6cV+xthU6K6Xa2bHUxS/VI03jKyijRSoePGigSjyMUCUUaPAeNFFAUYxRoCMiRJRoA2QGV2P2YtQEMLg8Ja2kSJLF15ltb0fXYtSawPC0ql5AVb5uB5T2ArINRB4TPwv08zwfo/X+kqE9wymk2ZyYw1G27TBPaczNKaAjc1L8muZKQHCFCwm5EFlQyiKECxSoNFFFAePFFAUeKKAo8UUBRRRQGiiigNFFFAUYxRQGiiigKMYooDERo8UBRRRQP/Z"/>
          <p:cNvSpPr>
            <a:spLocks noChangeAspect="1" noChangeArrowheads="1"/>
          </p:cNvSpPr>
          <p:nvPr/>
        </p:nvSpPr>
        <p:spPr bwMode="auto">
          <a:xfrm>
            <a:off x="612775" y="-1905000"/>
            <a:ext cx="3286125" cy="4924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130" name="Picture 10" descr="http://blog.gfk.com/wp-content/uploads/2012/08/42-1639755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7687" y="4374740"/>
            <a:ext cx="1371600" cy="20554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0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81</a:t>
            </a:fld>
            <a:endParaRPr lang="en-US" dirty="0"/>
          </a:p>
        </p:txBody>
      </p:sp>
      <p:pic>
        <p:nvPicPr>
          <p:cNvPr id="15362" name="Picture 2" descr="C:\Users\user\Desktop\UIT supplements\PowerPoint\wil1683X_0518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4900" y="1196412"/>
            <a:ext cx="10080592" cy="53667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p:cNvGraphicFramePr/>
          <p:nvPr/>
        </p:nvGraphicFramePr>
        <p:xfrm>
          <a:off x="212520" y="1560353"/>
          <a:ext cx="1767280"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04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9502" y="1661021"/>
            <a:ext cx="10480644" cy="4865615"/>
          </a:xfrm>
        </p:spPr>
        <p:txBody>
          <a:bodyPr/>
          <a:lstStyle/>
          <a:p>
            <a:pPr marL="0" indent="0">
              <a:buNone/>
            </a:pPr>
            <a:r>
              <a:rPr lang="en-US" b="1" dirty="0"/>
              <a:t>Audio-Input Devices</a:t>
            </a:r>
          </a:p>
          <a:p>
            <a:pPr lvl="1"/>
            <a:r>
              <a:rPr lang="en-US" dirty="0"/>
              <a:t>Record analog sound and translate it into digital files for storage and processing</a:t>
            </a:r>
          </a:p>
          <a:p>
            <a:pPr lvl="1"/>
            <a:r>
              <a:rPr lang="en-US" dirty="0"/>
              <a:t>Two ways to digitize audio (often via microphone)</a:t>
            </a:r>
          </a:p>
          <a:p>
            <a:pPr lvl="2"/>
            <a:r>
              <a:rPr lang="en-US" sz="2200" b="1" dirty="0">
                <a:solidFill>
                  <a:schemeClr val="accent2">
                    <a:lumMod val="60000"/>
                    <a:lumOff val="40000"/>
                  </a:schemeClr>
                </a:solidFill>
              </a:rPr>
              <a:t>Sound Board</a:t>
            </a:r>
          </a:p>
          <a:p>
            <a:pPr lvl="3"/>
            <a:r>
              <a:rPr lang="en-US" sz="2000" dirty="0"/>
              <a:t>An add-on board in a computer that converts analog sound to digital sound, stores it, and plays it back to speakers or amp</a:t>
            </a:r>
          </a:p>
          <a:p>
            <a:pPr lvl="2"/>
            <a:r>
              <a:rPr lang="en-US" sz="2200" b="1" dirty="0">
                <a:solidFill>
                  <a:schemeClr val="accent2">
                    <a:lumMod val="60000"/>
                    <a:lumOff val="40000"/>
                  </a:schemeClr>
                </a:solidFill>
              </a:rPr>
              <a:t>MIDI Board</a:t>
            </a:r>
          </a:p>
          <a:p>
            <a:pPr lvl="3"/>
            <a:r>
              <a:rPr lang="en-US" sz="2000" dirty="0"/>
              <a:t>Stands for Musical Instrument Digital Exchange</a:t>
            </a:r>
          </a:p>
          <a:p>
            <a:pPr lvl="3"/>
            <a:r>
              <a:rPr lang="en-US" sz="2000" dirty="0"/>
              <a:t>Uses a standard for the interchange between musical instruments, synthesizers, and computers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82</a:t>
            </a:fld>
            <a:endParaRPr lang="en-US" dirty="0"/>
          </a:p>
        </p:txBody>
      </p:sp>
      <p:pic>
        <p:nvPicPr>
          <p:cNvPr id="12293" name="Picture 5" descr="C:\Users\user\AppData\Local\Microsoft\Windows\Temporary Internet Files\Content.IE5\14NT4GSZ\MC900440388[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862" y="2571587"/>
            <a:ext cx="1341120" cy="126547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11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1356" y="1842392"/>
            <a:ext cx="9837488" cy="4308938"/>
          </a:xfrm>
        </p:spPr>
        <p:txBody>
          <a:bodyPr/>
          <a:lstStyle/>
          <a:p>
            <a:endParaRPr lang="en-US" b="1" dirty="0"/>
          </a:p>
          <a:p>
            <a:r>
              <a:rPr lang="en-US" b="1" dirty="0">
                <a:solidFill>
                  <a:schemeClr val="accent2">
                    <a:lumMod val="60000"/>
                    <a:lumOff val="40000"/>
                  </a:schemeClr>
                </a:solidFill>
              </a:rPr>
              <a:t>Speech-Recognition Systems</a:t>
            </a:r>
          </a:p>
          <a:p>
            <a:pPr lvl="1"/>
            <a:r>
              <a:rPr lang="en-US" dirty="0"/>
              <a:t>Use a microphone or telephone as an input device. Converts a person’s speech into digital signals by comparing against 200,000 or so stored patterns.</a:t>
            </a:r>
          </a:p>
          <a:p>
            <a:pPr lvl="2"/>
            <a:r>
              <a:rPr lang="en-US" dirty="0"/>
              <a:t>Used in places where people need their hands free – warehouses, car radios, stock exchange trades.</a:t>
            </a:r>
          </a:p>
          <a:p>
            <a:pPr lvl="2"/>
            <a:r>
              <a:rPr lang="en-US" dirty="0"/>
              <a:t>Helpful for people with visual or physical disabilities that prevent them from using other input devices.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83</a:t>
            </a:fld>
            <a:endParaRPr lang="en-US" dirty="0"/>
          </a:p>
        </p:txBody>
      </p:sp>
      <p:pic>
        <p:nvPicPr>
          <p:cNvPr id="16386" name="Picture 2" descr="C:\Users\user\AppData\Local\Microsoft\Windows\Temporary Internet Files\Content.IE5\XGDJ0PHB\MC90019820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2890" y="125330"/>
            <a:ext cx="2559572" cy="228600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9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365" b="11527"/>
          <a:stretch/>
        </p:blipFill>
        <p:spPr>
          <a:xfrm>
            <a:off x="3280131" y="94002"/>
            <a:ext cx="6126480" cy="6349535"/>
          </a:xfrm>
          <a:prstGeom prst="rect">
            <a:avLst/>
          </a:prstGeom>
        </p:spPr>
      </p:pic>
      <p:sp>
        <p:nvSpPr>
          <p:cNvPr id="5" name="TextBox 4"/>
          <p:cNvSpPr txBox="1"/>
          <p:nvPr/>
        </p:nvSpPr>
        <p:spPr>
          <a:xfrm>
            <a:off x="863125" y="1726250"/>
            <a:ext cx="2170632" cy="707886"/>
          </a:xfrm>
          <a:prstGeom prst="rect">
            <a:avLst/>
          </a:pr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000" b="1" dirty="0"/>
              <a:t>Speech Recognition</a:t>
            </a:r>
          </a:p>
        </p:txBody>
      </p:sp>
    </p:spTree>
    <p:extLst>
      <p:ext uri="{BB962C8B-B14F-4D97-AF65-F5344CB8AC3E}">
        <p14:creationId xmlns:p14="http://schemas.microsoft.com/office/powerpoint/2010/main" val="150339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3059" y="1817225"/>
            <a:ext cx="9949341" cy="4308938"/>
          </a:xfrm>
        </p:spPr>
        <p:txBody>
          <a:bodyPr/>
          <a:lstStyle/>
          <a:p>
            <a:pPr marL="0" indent="0">
              <a:buNone/>
            </a:pPr>
            <a:r>
              <a:rPr lang="en-US" b="1" dirty="0">
                <a:solidFill>
                  <a:schemeClr val="accent2">
                    <a:lumMod val="60000"/>
                    <a:lumOff val="40000"/>
                  </a:schemeClr>
                </a:solidFill>
              </a:rPr>
              <a:t>Sensors</a:t>
            </a:r>
          </a:p>
          <a:p>
            <a:pPr lvl="1"/>
            <a:r>
              <a:rPr lang="en-US" dirty="0"/>
              <a:t>Input device that collects specific data directly from the environment and transmits it to a computer.</a:t>
            </a:r>
          </a:p>
          <a:p>
            <a:pPr lvl="1"/>
            <a:r>
              <a:rPr lang="en-US" dirty="0"/>
              <a:t>Can be used to detect speed, movement, weight, pressure, temperature, humidity, wind, current, fog, gas, smoke, light, shapes, images, earthquakes, etc.</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85</a:t>
            </a:fld>
            <a:endParaRPr lang="en-US" dirty="0"/>
          </a:p>
        </p:txBody>
      </p:sp>
      <p:pic>
        <p:nvPicPr>
          <p:cNvPr id="17413" name="Picture 5" descr="C:\Users\user\AppData\Local\Microsoft\Windows\Temporary Internet Files\Content.IE5\NJ54PAKZ\MP90042439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9373" y="4637727"/>
            <a:ext cx="3110173" cy="16633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7414" name="Picture 6" descr="C:\Users\user\AppData\Local\Microsoft\Windows\Temporary Internet Files\Content.IE5\NJ54PAKZ\MC90005679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560000">
            <a:off x="5604647" y="4414907"/>
            <a:ext cx="1236696" cy="109728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17416" name="Picture 8" descr="C:\Users\user\AppData\Local\Microsoft\Windows\Temporary Internet Files\Content.IE5\C79X6YT8\MP90042794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4112" y="5469413"/>
            <a:ext cx="2195416"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7417" name="Picture 9" descr="C:\Users\user\AppData\Local\Microsoft\Windows\Temporary Internet Files\Content.IE5\XGDJ0PHB\MP900422613[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4469" y="4094867"/>
            <a:ext cx="2284801" cy="173736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51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user\AppData\Local\Microsoft\Windows\Temporary Internet Files\Content.IE5\NJ54PAKZ\MP90040976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2242" y="1331333"/>
            <a:ext cx="3729759" cy="42062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350236" y="1817225"/>
            <a:ext cx="8313882" cy="4550019"/>
          </a:xfrm>
        </p:spPr>
        <p:txBody>
          <a:bodyPr>
            <a:normAutofit/>
          </a:bodyPr>
          <a:lstStyle/>
          <a:p>
            <a:pPr marL="0" indent="0">
              <a:buNone/>
            </a:pPr>
            <a:r>
              <a:rPr lang="en-US" b="1" dirty="0">
                <a:solidFill>
                  <a:schemeClr val="accent2">
                    <a:lumMod val="60000"/>
                    <a:lumOff val="40000"/>
                  </a:schemeClr>
                </a:solidFill>
              </a:rPr>
              <a:t>Biometric-Input Devices</a:t>
            </a:r>
          </a:p>
          <a:p>
            <a:pPr lvl="1"/>
            <a:r>
              <a:rPr lang="en-US" b="1" dirty="0"/>
              <a:t>Biometrics</a:t>
            </a:r>
            <a:r>
              <a:rPr lang="en-US" dirty="0"/>
              <a:t> is the science of measuring individual body characteristics, then using them to identify a person through a fingerprint, hand, eye, voice, or facial characteristics.</a:t>
            </a:r>
          </a:p>
          <a:p>
            <a:pPr lvl="1"/>
            <a:r>
              <a:rPr lang="en-US" dirty="0"/>
              <a:t>Example: notebook computers equipped with biometric sensors that read fingerprints, instead of passwords, before allowing access to networks.</a:t>
            </a:r>
          </a:p>
          <a:p>
            <a:pPr lvl="1"/>
            <a:r>
              <a:rPr lang="en-US" dirty="0"/>
              <a:t>Airport and building security systems use biometrics.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86</a:t>
            </a:fld>
            <a:endParaRPr lang="en-US" dirty="0"/>
          </a:p>
        </p:txBody>
      </p:sp>
    </p:spTree>
    <p:extLst>
      <p:ext uri="{BB962C8B-B14F-4D97-AF65-F5344CB8AC3E}">
        <p14:creationId xmlns:p14="http://schemas.microsoft.com/office/powerpoint/2010/main" val="47543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 The Future of Input</a:t>
            </a:r>
          </a:p>
        </p:txBody>
      </p:sp>
    </p:spTree>
    <p:extLst>
      <p:ext uri="{BB962C8B-B14F-4D97-AF65-F5344CB8AC3E}">
        <p14:creationId xmlns:p14="http://schemas.microsoft.com/office/powerpoint/2010/main" val="126338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Data will be input from more and more locations.</a:t>
            </a:r>
          </a:p>
          <a:p>
            <a:r>
              <a:rPr lang="en-US" dirty="0"/>
              <a:t>Use of source data entry will increase.</a:t>
            </a:r>
          </a:p>
          <a:p>
            <a:pPr lvl="1"/>
            <a:r>
              <a:rPr lang="en-US" dirty="0"/>
              <a:t>Better input devices for people with disabilities</a:t>
            </a:r>
          </a:p>
          <a:p>
            <a:pPr lvl="1"/>
            <a:r>
              <a:rPr lang="en-US" dirty="0"/>
              <a:t>Better speech recognition</a:t>
            </a:r>
          </a:p>
          <a:p>
            <a:pPr lvl="1"/>
            <a:r>
              <a:rPr lang="en-US" dirty="0"/>
              <a:t>Better touch and gesture-recognition input</a:t>
            </a:r>
          </a:p>
          <a:p>
            <a:pPr lvl="1"/>
            <a:r>
              <a:rPr lang="en-US" dirty="0"/>
              <a:t>Pattern recognition and improved biometrics</a:t>
            </a:r>
          </a:p>
          <a:p>
            <a:pPr lvl="1"/>
            <a:r>
              <a:rPr lang="en-US" dirty="0"/>
              <a:t>Brainwave input devices</a:t>
            </a:r>
          </a:p>
        </p:txBody>
      </p:sp>
      <p:pic>
        <p:nvPicPr>
          <p:cNvPr id="6146" name="Picture 2" descr="http://upload.wikimedia.org/wikipedia/commons/thumb/f/fd/BrainGate.jpg/220px-BrainGate.jpg"/>
          <p:cNvPicPr>
            <a:picLocks noChangeAspect="1" noChangeArrowheads="1"/>
          </p:cNvPicPr>
          <p:nvPr/>
        </p:nvPicPr>
        <p:blipFill rotWithShape="1">
          <a:blip r:embed="rId2">
            <a:extLst>
              <a:ext uri="{28A0092B-C50C-407E-A947-70E740481C1C}">
                <a14:useLocalDpi xmlns:a14="http://schemas.microsoft.com/office/drawing/2010/main" val="0"/>
              </a:ext>
            </a:extLst>
          </a:blip>
          <a:srcRect t="21336" b="8248"/>
          <a:stretch/>
        </p:blipFill>
        <p:spPr bwMode="auto">
          <a:xfrm>
            <a:off x="608502" y="4572000"/>
            <a:ext cx="1828800" cy="1931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11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768836" y="1546789"/>
            <a:ext cx="9212367" cy="5016381"/>
          </a:xfrm>
        </p:spPr>
        <p:txBody>
          <a:bodyPr>
            <a:normAutofit lnSpcReduction="10000"/>
          </a:bodyPr>
          <a:lstStyle/>
          <a:p>
            <a:pPr marL="0" indent="0">
              <a:buNone/>
            </a:pPr>
            <a:r>
              <a:rPr lang="en-US" b="1" u="sng" dirty="0">
                <a:solidFill>
                  <a:schemeClr val="accent2">
                    <a:lumMod val="60000"/>
                    <a:lumOff val="40000"/>
                  </a:schemeClr>
                </a:solidFill>
                <a:effectLst>
                  <a:outerShdw blurRad="38100" dist="38100" dir="2700000" algn="tl">
                    <a:srgbClr val="000000">
                      <a:alpha val="43137"/>
                    </a:srgbClr>
                  </a:outerShdw>
                </a:effectLst>
              </a:rPr>
              <a:t>UNIT 5B: Output Hardware</a:t>
            </a:r>
          </a:p>
          <a:p>
            <a:pPr marL="0" indent="0">
              <a:buNone/>
            </a:pPr>
            <a:endParaRPr lang="en-US" b="1" u="sng" dirty="0">
              <a:solidFill>
                <a:schemeClr val="accent2">
                  <a:lumMod val="60000"/>
                  <a:lumOff val="40000"/>
                </a:schemeClr>
              </a:solidFill>
              <a:effectLst>
                <a:outerShdw blurRad="38100" dist="38100" dir="2700000" algn="tl">
                  <a:srgbClr val="000000">
                    <a:alpha val="43137"/>
                  </a:srgbClr>
                </a:outerShdw>
              </a:effectLst>
            </a:endParaRPr>
          </a:p>
          <a:p>
            <a:r>
              <a:rPr lang="en-US" b="1" dirty="0">
                <a:solidFill>
                  <a:schemeClr val="accent2">
                    <a:lumMod val="60000"/>
                    <a:lumOff val="40000"/>
                  </a:schemeClr>
                </a:solidFill>
              </a:rPr>
              <a:t>Softcopy</a:t>
            </a:r>
            <a:r>
              <a:rPr lang="en-US" dirty="0"/>
              <a:t> = data shown on a display screen or is in audio or voice form; it exists only electronically. This kind of output is not tangible; it cannot be touched. You can touch disks on which programs are stored, but the software itself is intangible. </a:t>
            </a:r>
          </a:p>
          <a:p>
            <a:r>
              <a:rPr lang="en-US" b="1" dirty="0">
                <a:solidFill>
                  <a:schemeClr val="accent2">
                    <a:lumMod val="60000"/>
                    <a:lumOff val="40000"/>
                  </a:schemeClr>
                </a:solidFill>
              </a:rPr>
              <a:t>Hardcopy</a:t>
            </a:r>
            <a:r>
              <a:rPr lang="en-US" dirty="0"/>
              <a:t> = tangible output, usually printed. The principal examples are printouts, whether text or graphics, from printers. Film, including microfilm and microfiche, is also considered hardcopy output.</a:t>
            </a:r>
            <a:endParaRPr lang="en-US" dirty="0">
              <a:solidFill>
                <a:schemeClr val="accent2">
                  <a:lumMod val="60000"/>
                  <a:lumOff val="40000"/>
                </a:schemeClr>
              </a:solidFill>
            </a:endParaRPr>
          </a:p>
          <a:p>
            <a:endParaRPr lang="en-US" dirty="0"/>
          </a:p>
          <a:p>
            <a:pPr>
              <a:spcBef>
                <a:spcPts val="0"/>
              </a:spcBef>
            </a:pPr>
            <a:endParaRPr lang="en-US" dirty="0"/>
          </a:p>
          <a:p>
            <a:pPr marL="0" indent="0">
              <a:buNone/>
            </a:pPr>
            <a:endParaRPr lang="en-US" dirty="0"/>
          </a:p>
        </p:txBody>
      </p:sp>
      <p:sp>
        <p:nvSpPr>
          <p:cNvPr id="2" name="Slide Number Placeholder 1"/>
          <p:cNvSpPr>
            <a:spLocks noGrp="1"/>
          </p:cNvSpPr>
          <p:nvPr>
            <p:ph type="sldNum" sz="quarter" idx="4"/>
          </p:nvPr>
        </p:nvSpPr>
        <p:spPr/>
        <p:txBody>
          <a:bodyPr/>
          <a:lstStyle/>
          <a:p>
            <a:fld id="{27C98126-00D4-4536-8967-EB49841E9AA8}" type="slidenum">
              <a:rPr lang="en-US" smtClean="0"/>
              <a:pPr/>
              <a:t>89</a:t>
            </a:fld>
            <a:endParaRPr lang="en-US" dirty="0"/>
          </a:p>
        </p:txBody>
      </p:sp>
      <p:sp>
        <p:nvSpPr>
          <p:cNvPr id="6" name="AutoShape 2" descr="data:image/jpeg;base64,/9j/4AAQSkZJRgABAQAAAQABAAD/2wCEAAkGBhQSEBUUExQWFBUVGBUWGBcWFhUXFhUXFxgWFhgYFRccHiYeFxojHBcVHy8gIycpLCwsFh4xNTAqNSYrLCkBCQoKDgwOGg8PGiwkHCQsLCwsLCksLCwsLCwsLCwsLCwsLCwsLCwsLCwpLCwsLCwsLCwsLCksKSwsLCwsLCwsLP/AABEIAJUBUwMBIgACEQEDEQH/xAAcAAABBQEBAQAAAAAAAAAAAAAGAAEEBQcDAgj/xABJEAACAQIDBQMJBAgEBQQDAQABAhEAAwQSIQUGMUFREyJhBxQyUnGBkZLRFkKhsRUjU2JyssHhJDOCwjRzotLwJUOD8TWT4hf/xAAWAQEBAQAAAAAAAAAAAAAAAAAAAQL/xAAbEQEAAgMBAQAAAAAAAAAAAAAAAREhMUECUf/aAAwDAQACEQMRAD8A3GlSpUCpUqaaB6VNmqNiNp2k9O4i/wATKv5mglUqocRv3gUnNi7GnS4pPwBJqtveVfZ68Lxf+C1db/bFKBhSoBveWXCD0beIb2Wgv8zCod3y0J93CXjPDM1tfDkTVoaVSrKbvlou/dwij+K99EqPifK1jQYOHsoeMN2pMfhSktr1KscHlI2m65kSyFnLItOe9EwJfUxrpwFR0392ncIC3EkgtC2V0Ckgk5iYAilFtrmmzVh+0t7dqWnKXb5RtDAt2eB4EEKQajYzebaK5c+JurnUMulsBlIkEEJqKUW3nOKWYVgWE2xjrxIXF3JALHNcRBA4mSBwEk+ANNhcZi7sxjLo9MktdKqAgUkz/qpRbfs1LMK+e8XcxSIrnF3GVywGW+51WJnhHEVIuDHJZW75zdytmgC+xYZfSkTpEHTjSi2+ZqWavnN9p4kAHzrEagn/ADX9Yjr4V4O1MSxE4q+f/lf60ot9H5qWYV8/bSTF4fJmxd3vqGGW/miRJGjHh14HlNRV27ixwxd//wDYfpSi30VnFPmFYBh9tbQYgW8ViHJGaFhjEleGQ9OPjXtt59oJH+Lc6xwtNrrH3PA0otvk081hrb3bUtyGxGqzIZLJIiZBAHHQ6eFe8P5RNpftLTR61pB/vFKLbfSrHMN5SdpFsot2rjQTC27kgAlSTlcxqK7N5WsZbbLcw1oMOIJuoR7iDSi2u0qyq15Zrn3sJ8t38pQVMteWm19/DXl9jWm/3ClK0mlQHZ8sWDPpLeX22if5SanWfKlgG/8AfC/xpcX81pQLqVUeG32wVz0cTZP/AMiT8Jqzs7Rtt6Lq3sIP5VBJpV4F0da9BqB6VKlQKlSpUCpUqVAqVKqnezaZw+Cv3V0ZLbZf4j3V/EirEWk4CW+flPNm41jCKr3FMPceSiNzVVHpsOeoA4a8gPE76Y+56WLuL4WwlsfgJ/GqVR/99T1NegaqO1/E3bn+Zfvv/FeuEfCYqOMCk6qD7RJ/Guor0tUMloDgAPYAK9zSimojhfGs0S7mbJu37g7JZyKSxLZVHfOUHQyCRw5waH3tyKsNg7yXcIZtPlJBVgUDqwkkSCw1En8etRXLHYW4uLNsqe1FxVymCxfugajQyYPTWrXejdy5hbVvtUClmcgo+dDmALK0wVYECOIIJ1kSaXEbQL3jea4/aFs+bIAcwMgjvaRAj2VO25vPdxgQX7pISYC2lUSdCxhtTTqLvdzAYoYJryWy9oZp/WlX7MZs5sL91gSxzcdCIIMVX7oC62JtCyhuEo+YZ8nc7Qky/ITl5azHOuGB3tvWcM2HS6RbbMNbQLKGnMFbNoDJ+JiK4bG242FuLcsvDKrKQ1sFWVmLEEZuHD4UVI3xvXPOMl22LTWxwEHNm72ckaNIjXw6zU3eLZmMt4Kz5wgFtSoUhgcoKwFuL62kg+JHMCqTbO1TirzXbryzQNEgAAQABm0FT9r73XsTZWzduyikHS3DMVEAuc2vHlHWg6bp7CvXu0uW7LXFVXtmHRNXUqQuYHMwViQOpEmoWx0ZnVFtdq1w3bYtklZzIgOumUjUzpEVK3f3vu4NHS04yuc3etk5WiMy94awBxkaDSoOz9qmzdS6lz9Yjs8lJBzAAyJ1nvT7aCdvHgWs5rd9Ht3SVuIM4uW2UgoQhHoAe/0Y00Nd8PgL6YZcS9m52BdbhZLiLmBhSxQgnK2nHT2A1B3h3hbGXRcuuoyjKqqjBVEzzJMk+NS7u+V1sEMIXTswoTN2bZyi8FJmI0AmJgUEPZmyXu3kFm02IVDJEZcyC4/pawkgdfjU3HYBLO0M2Mw1y1Yd3YIuhI5QQYIkgkKREwNNKr9mbx3sIZw9zLKw0qCrQzsJVgeGbj4mptvaz7RxNtcZiRbQZoYqoVToYA0UFoAzN09xKn7047Zt20Fwlq523cVSBcACgxlIYnNpoABxI16wtp7vXbeCtk4S6jIztcukaZTEZgNQBHOMsH1tLXfHZ1mwlu7ZxqvdR1Koq4cPMg5gbKiIgHvAj461ON8oOMu2jaa4MrAqxVFViCIIkDSR0ioI2xMJfuuEw/adobfG2YIUXCTmJZQBw4njFR8eWt3gjqUa28uuUKQQZ4AmdDprzqXu3vI2DuC5bKGUyMrh4IzFhqo05fjUXam02v4hr73FDswbRXgZYCgDLwAA49KqO+1NlX8PaXtbbJn0VmQAkd4kE5jB7w00MV7w2AvXcIHs2GYWc/aXIVlIJzaA6yAdYnQCalby75XMbbRLhtKEOburd7zQRJkGBBOg6162Nvrdw2FbDobRBz5WIu5kz+lAyw2skTwnnwoI+7lwtdyZLlxriKQLQUtmS72skNC5e7rJHGoW8YIv5ClxOzS3bi7AfuqNWjTWZ0qRsDbpwd5bttkaENtlYXACCZiQsjguvhXLbe12xWIa+7IrHLAUXIUKAFAldeHOg7bV2ZdtJZNyy9sMyZCw5ZVlfAlszRpxqThbDXMH3bFx1tG+XdVMS2UrJB7wABJEaaGum8G+lzGJbS4bSKjhzkF0lmEidV0EFtPHjXrY++1zDYZ7CdkQxfK57SUz8dMsN1Ex76AWvj0f4R/WuUV2vxoAZhQJE8vbFcjRXlkBU6AkkKJAOp569P6VJw+y1ZgEQA+BCcBMlpAGgmSa55e+q9AT7+H9TVrsgqLyswQhZaHMIxUEgMfEgUhHi55xh2y9tftMADAvuYBEjTMRw1qZhd7scpAXFOxJAAdLbyTwHAGr5cVlEl7DBmYFjeYlmdkLXNUALqdQwgKNIrsu0wcomwQYH+b1LLmYG3I0cFj4GrSWjPv/ALSw8dtbtEHhmR7ZMRMEMRzHLnVpsvytyQMRYNseujdoo9ogMB7Aarw8Inds90WhJuWznCKo1zLAjKPZnYdaqt4z+rQQqgPcIVXRwMwQx3QIiIHgROtJhYlsOA2ql1QVYEHUEHjU2sT3R261lws90nQdJ4/+eNbHgcTnQGszFLCTSpUqilQb5WMRl2cw9e5aX/qzH+WjKs68s9+MPYT1rpPyo3/dWvO09aZReu5RIEmQAOpJAH51xxrX7Ri5ayEa5WYhuE8CoNdL9wLlJ4B7ZPsDqaJd497cI+GvKo77lyG7OyPSYGCc7MOEyNZXlOljbMhPZe1u1zDLlIjnPGrDPAnprQ7u3/mXPYv9av73ot7D+VSFl4TEXmti4tk5DwObry9GJ8JqDb2+xudmLfe/iEdeMUTbC3sS3hcKk6W1fPrr3w4AAzZYhhMiRyNA+y8UqbRtux7q3FJPgoEx8KctOrzE467bBLWgABPpiY48IrhhNqNeEraBjq4FEu9+9CX8FdXP3muM+U5mAUKVUqzOxzGdZnkBAGtB5Otsrh0xBJ7zLkUZmQyXtk95SCNFbnrEc6skIuL2obcZrUToIcGpKXLhUMLOh55xzpvKZtO3eu2jbfPlQKWK5SSCdcvLQqOgIIXugUU7s712bVnCo4LLbLO0OwhmPdIWcjwDOqzIEEVJAnhdohrhQplYeIIrst0vdNu3bLsADoY49BxJqpwrA4t44Q3jzHOrfdvai2Me9xuVtgJMSWtso5gxLCYMxNFccdfayJuWSBMekOPspWb7OoZbRgzrnUcDHWp2/wBtxL+FsgNLpo2pgTBhZds2oc5tCQwmSJq03G3lt2MJZtseN247d65CjKAhKqwzw4mDqIlYOtAK3NpZXyG2c2mmYfe0Gs1LuLcXjaI/1r9ar95cUr7RZkPcZwRMcC8iemhFHW3N7BdS+odgrm2oUu5XImZmYhmIViwtiFgQDAEmQC8HtDtSclsmBOrAaTHM10v402wC9sgTEhlP5GvXk42oLF97jHhZcL3mUlirgAMpDLqRqOFWvlG2tav2MP2ZllVQ3GZjWSeJzZjI01B4k0FbjMcttcxBPsJ+tOXucezIn99f+6q3bh/Vj2j8jWjYfeq15v2bEkDCi2veYhnKZSIJKqskHQCcoJMqJABtbUzPkVGLa6Sv3dDzrrdxbIJa24Gn3lPHTk1c9zMWqbTDt6I7Y+30ojjzjWinfza9m7s9QuUXZtlgFghtc5LwM0zbHiUJ9oDmFxZuLmW2xXUTmUcOPFq8YjagQhWRgTEagzMgcG8DV75OdtpYwsMfSv2y3H0ELFpXg3EQD7RqAaG988YtzGW2UiMmHBgBQGVVVtBoBINBYNcYcbT/ADJ/3U9rFo1vOJiCeJnTjRtd3jtG3dDMB+rVLeZS+aLTIQTqUEmQBAkcpac2wx/wbex/zNBNw2PFwSlt2ExMjj72rxiNqrbjOjieGo/o1XPk12utnDXARJe7bBBBZcgVwxZeDxmUhSRJg8qpPKRjUuYxWRswKrJ72rAKDBYBmEjiwkxrPGglecH9lc+K/wDdXCztZHYqqXCRxGmnt1o52xjLNzChRcUOotEDJcAIRGGQHJ3WJPDMU5gjMQALye4xbePd2mAl6I0JJDBYMGDJGsGONOnExcSsgMlxZMAmInoYJjhUsKoq2342pavW8Nkyh+0BKqCMgKCVkqODBoALA6nSYqmIoFY1uMegUfixqRbaSR0+k1FsNlua8GAA9onT3g/hUl7QJngeoMGg9toJryHkGOI8QdYniCR+NMLZ9ZviP6CkiDmPiSfzoGtvMz8YIn3HWmsIdZj3En28evTlXu2I416Aige20MD4j8xW2bpXs1hfZWIlq2Tca7NgeynriwKKVKlWVKsr8tF39ZhV8LrfyD61qlY/5Ybs4yyvS0fxc/SteWfQAxNgOhVuBqsGxLPrH5hVnjEBUAiQSoI66ivG0sDh0tv3AzZZVkhFUxJDKySYOmhHDnxptD7PwFu1JU8YmTPCpmdTxI+NUm5GyBiXdTkkAsM49VSxC6HWAa8724e1bt2DaCqxRu0y+t2jxI+73Qmnv50gmUpt3LPVvmH0phu3Z6t8w+lEe6+wML5uL+KRDbIUACS2Y+tlEzCtAmeBIAINBFiyrY4ooAQswUNlAA5ZidBHM8Kcs7S0O7dnq3zD6Uhu1Z6t8w+lXG8mwLGGwtwOo857rWyi9zsys5tVBmZ0I6cqo9zNiHFEqqK5GYktEBVAMseWpjxJAqjp9mrPVvmH0pHdqz1b5h9K5b74bD2ns+beibal9D/mQMw1A/8ADRDsfdqx2KXsTbAs3BlV11YOObKFJI7rDiDzoKnB7Ht2mzKSTEamf6U2M2NbuNmMgwBoelVWz8H2mONlVDBnKIIgEk5V05SSONEe8u79nDWHRkHnAGfMv+XkIMKJgzoGzRzIjmQqfs3a6t8R9KY7u2vWb4j6Ut09jHFKwVUZlJPfdF7oWTGYiYAJMcq9b94TDWbyeaEm2yEmQwOYAAzmA56++OVRXj7O2urfEfSm+zlv1m+I+lEGzd1rQtJiMRaY4dxlBtlM+eGAJDcpR/h4iRXZWB7XHdiFzZnZVXqeCj40Eo7u2/Wb4j6U67vWwZzN8R9KsNvbtLYwlx2VRcDLGVgVCMgdXBHpBpMH9xuukbdXYRxNpyqByrEasBxAyqskSx70AamDQdcXg1urlOms6VB+zSes34fSuW9eDSybPZ6dpZDsJ9FiY/EAMPBxV6d30hWZVtqw7rOl7LcI4hGVTJFUVB3bT1m/D6U43bT1m/D6VD2TYFzElCJAFzSTxDQOGvOKud4dkWbOFW4jfrT6dsqwyDMAOPv9vEcKgiDda367fh9Kf7LWvWb8K67m7ITEhFbKGe5kDOxCjhEmf/uj2/5HQGIF6xAJHeLg+8awfCgz9N1bfrv+FWVjY6ra7OSVgiTE6zP51L3o3GXB9nma1c7TN/ls+mXLx+b8DVPhr7DAkyZCPB58SONB5O6CD/3H/CvD7o2/2jfhU7cXdpcZZuliMyMgBbNBzToY1mYHv1qr302WcJfW0CNVDSuaCCAdJ48SJ8KDqN11/aP+FeRumg4XGHuFF17yeDss6G36OaGdp9BXgQT3tSIaOR50Ibn7NXFYx7TkhALjCCARkBbiWUcBGpA11qpbvht3VRw2dmy6gGImrWn23u2mFa29tywN1UkFsrK1oXJgsRHeFDG818i6qgmMs/iRUUSuisIImvAVhwfT94Bvx0J99TsZuMtvDC+TIZUYQz/e7PSc2hBufh40GbBti5duB5IUEjvMPvRyPSr2i8WJcz+svyH/ALqYl/XHuT/+qrN89mLhsqoWDDIG7zaMUzMup5HT3GrPYG6vnGGN0AHs7YdybhU69Bm6Sf8ASeehg5tm/aH3Ko/oa8i1J1Zz/qI/KKocFZzYxrZJygtAzNyGmszRRjN3vNmWYBYGMt4XBHjldgPfQc7FhQ0gawdeJ4Hmda2Hyd3psishtcRWo+TN/wBWKTqCNtCpUqVZaKsV8rDztEDpaT8WY1tVYl5VD/6mf+Vb/wB1a89Z9cBW03K2pUSQVgdTI0qsxNzEupBtKJEaHXp1q02ie4P47f8AOtG2ysfh7mFW3iHXuq4gqwI1hDmQakDhM8deFEllmzMViMGS6jLMiTOkgoeHUMR768Yhb2JAIQRrGU8evGjLyjPhzZDWShckBuzzxlC2gM4YAB83aaLpAFdPJvf/AMFcS3fXDX2uIe0Zsn6oFs6q/IglWIkZgOcU0bC1zejEpaTDvlKJ6CkcNTwI6medRsPhcTbvC+q5XBzCJ0PER7OPuq18pDqdpSpVtLMskZXbKudxGkM0n38q0UbZs+YTmXtfN8/EZu0FvzIL1nIS0cY14VazSXi2W4/b2IxchsjHLl7oyhV6BQAqiSeXEmvOyNq4nAS1slJOpDMPCDGhHtqd5M7ijadssQFDAkkgAa8ydBVt5S7rtbTMXPTPiLN88RMG2AF5aHjU2ugjje1xENlECYIkz11PHhVid6MSttcOwTKMsLEExmyyYzMAXYgEkAsYos3A2qlnZpJe4pN9P8p0VyuW5M5gZT3cYoV35j9K3MuXL2umSMsdoSMsaRFOWdpAw9nEW73bKsODmEHgeIIgzIMV3xu8d/FBgyhiVy6aQvCAoACjXpxNHN/bt1tnIhvMSbl1WXPJ7IJZyKRxyTmjlxoG3Lx5s4g3AA2UAlWEqwmGVh0IJHvoOWz9o38IjgKALgKsSNYbLKzynKPdI5mueON7E5T2cAZoI1B5H8qKfKY1tQLNkAWrRXLqGLFxnZmYekdQvgEHjUzc7C9ts3slKdoL1u5DuifqwLyswLkAgFhIHWih198sSLS4ZkXKuWFgBjBbLrEkS7kD941X4JsRZxAxC2++rF4IkA8eHMVYb531fa9xkIKNelSOBU3CQR4RRRimH6PtjSe3xE9Y7OxE+HGgEdpbx4jHG4WQOzKoJB9FRAAHICFp9kbexOARgqLDt6TBTDAaFeOVhrB4iTU7yXXVXEXCxVT2bC2zxkS6VcW2adAA0anQGDyqx8pN8nDYcXXS5iA9zOysjnIY7NXdJDMP1h4mARQCGLt3r6q3ZwoByxz18fZUu7t68WVDbGYQAsnieEDxo53K20uH2YhLXAe2Q5bVxEZgEc97MrSkiDpxIoH2jez7TzBQuZw2VeCzrAHQTFBz2a+Iw1/zgWpZZYzwEnNNSNrbdv48sTbBMKCVkgAaj30YbxXrdoYy0kKHS32eQlgyrDEEyePpa80HDnQ+THDq73FcArBJkkRFtyDII5gfHhQD+Fx17DJlKCCSe9I6Tz9lTjtbENr2IadZ1MzznnXffjFq9nCAGWS2ysdeOd3C6+qrKNNOXKpWCH6pP4V/IUFTcx2I/Yj3A1aYdZwHttv/ALq9vXK1/wAAf+W/+6qIO7u1sTZtsLCEqxBJVmXVYjUcY41D3gxl69dD3z34AGZiSRwGp48Io38mvYHCut8oFNxQc0Zoyn0DxWGKSQRpM0Nb+m158oskG2FtgEeAUH2mZk9ZqSQlvvRjshGVlH8TRwA4R0AHuqh2Fjbtq8720LllYEKToH0PCdCCR761q7ZwRXM7WwyoMozIFJ7H7ygatnLHvd4kATwrP/JldtrfvG8Ayi0TBAMkHQAEgEnWKvU483tuYi9csW7qsqI3cDEkLoZA0H/gqs3qQ9usakqPzNGu+As9rheyFsEuZFsg9zsxkzx9/MboM6wBPKhDeX/irf8ACv8AOairgb5Y4WsnY93LlghGEZUXgVPK2nj3etDGwcXct3Ga3b7QniOQ1mtLxu0yuzhblGa4xWMtvNbt24PEDMCzHiTwTxoQ8ltxFxim4VCBkJLCVgE8fCY15casbSdK3eXal6/3rtvIWcuTM5mMk+HM1KwG1MQlpVWwSAoEhiJERMR0P41ceVq6jXLRUqTkTPlZXhwGBzXFAW40ZSWA5xyoq3fNn9FHPkB7O5pFsuzlU7IyT2ikGYygg96SKkalZ3DKMJjLgxLXFTM0tKidJ0/CrzC7UuO6q9nswZ115AmOFV2yF/xd32v/ADir26vfT2n+VqfBKtrqPaPzrRfJndMR00rPVOo9o/OtC8mw7zfxH86s6I200UqYU9YaKsR8qn/5M/8AKt/7q26sS8qo/wDUz/yrf+6tees+uAfbKTaj1mQfFgKttmeTNb1tCt5wXJ4xkEFgQWBnP3ZyheDAzVTte6FtZjwDIT7mBqwwPlAwypbD4drhQOBmKZSHbP6JU6/dmeBMQYIIW0vJa1q09xrwIRVYrLZu8YEAqJ9vA6xMGg/C4MG+bUkAZtRIOnvox2n5RMPdstbGHyE5SGAUlSAo07skECJJzQBLHWRLZO1haxgvlM6q2bKRodZAYAjTTWk1RF3ldb3bkeZojFy5dZP7jggPbP7yyJ9tcd1d2mxiXG7Zra2wWYk3GAWVX0VBZiSw0ArvvFvvcxlg2rge4c5dWYHMsiGUaxl0BjwrxubvKmDVhcS4S3BrTG3cTUEFHAMTEEEaik1gi8qnb+x/NL2QOLn7yNoQQCCCPaNCJHA0RDyfs9lX7dSzI9xbRZ87LbLBioIyyMjGM0wKpN8Nuee4k3lQrMCDqe6AJZoGZjEkwJJNE9rf3DrZtgW7nbW7VyyrE9wC6bktkCSWAuMB3o51cWmaCexsAbmI7EOyakSCeoXhPU1c75bkDBDMbty40sO/Ze2pykCUdj3xry8OtUuxtpizie2IMSY0nXMGEjTTSpu8e8oxPaNDZnYsdDlGZsxieAqQrtu1uqcXZe6b3Y20IDMxuFQTooAWSzGG0A4AzVbt7Y5wd7sw4bQHPbY5WBggg8wQR0I4ETVzufvfbwlhrV1XYM63O4xR0dCSjo4BgjMw4c/Cq7fTeEY3FC8FK91FglmPcULOZtSTEyetDq9ueTa6wWbzMrWDiJKuUACO+UnhmhY94oX2VgDcutbzsgUMZBPIgaCdONGY8piwoHaZFw5w+SXyklHTtCvCe9MeHGg/YG1lsYk3mEiZAK5gSHVwGXmNIIpxUzb+63m9pLxuFzcXOJBkAXGtameMoT76kbubm3sZZNxLjemqESfvdoczEmAoFtiSeHjXneretMVbConZhVCKgzEKM5uHvMSTJZj7xU3c/foYLDNaEhmuIx0lWVe0lHH3lbPqPCgHNrbKGHv9mtwPOgdMwB72WRMEj4Vc7S3LNrs810t2ltLq8TCvMTJ46VV7wbTtXcSLllWW2CCFJkqM2aJgTHCYoo2nvphL1m2Cl0Xbdq3aD5u4Qh4m3knUE/e6UAnsTZj4i6bSM8gGAmZiYPJQekn3VJ2tu72NhL3aFszsvouCMuXXP6J4jQEkc40rzuptpMLiTduKWEN3dRJMgSRqImdOlPtnbS3bQtqzEBpAM5R1IHAEwPhQdtjbtvilXLcYs+aEk8FzE6lhyUmoG1NmvhcS1gkqwYK0MRBmNYOse2rXZO8628IlknKVdnkK2aSMsZh92OXiaptpY0XMQLgJYDLJMyYMnjrQXo3Fd7XadrKglZZkBJAUkIjPmYwy6KDxFWi7GvIgHZXNCLeqNOYLmiImcve9lNgvKCtuwbQVipfPP65de5oyqwVx3BowPE1Mw/lWKsD2YY6nUXJIOaeZ5ka/uxzoKi5bIiQQG1EgiR1HUeNdNj2g+FVTwIYH3lhUPbG+AxFwM0ghVWAGgZRyB4TqY8ak7uP+oX3/AMxqo5JusF0W64Hhp/WmbdFDqbjT1gTV4XrxcxaLGZgJ6mJoKtt2p0N+6faa52d0wplbrr7IFWg2tZ/aJ8wqUjhhKkEHgRqDRVPY2FluBzcdypkBoiYI/rVVvSua/bHVQJ9rGiyKFN6wRftn93l4MTUFjiNynXCjEF37NmKLJbUgE6CfR0InrVXuXu557f7MObRPMZjyZuRn7tEWL8pAuYPzdrcgdmFYW1BVUDAD2mfSnm3rGhjdXbfmlwuUzdAVDKeIIYHiCDy1pi0zTtvlu75ncCF3fxdWU8A0gEzGvvq6wvk+uNgvOe3ZUgkL39QCAYPojU6AkEwY4VS73bx+eFCEK5AFChYVVVcqqoknTxq7wHlEFvCdgbZJCPbDw0qtzLnWM2UyRoSJE05K9gO7rnJijID5c2jTDQw4wQYPtou3h2oL+IDqioJGgmSckEtqZPsjSKB9n48W77OQYObhE6mRV1htspduqqhgZJ1jofGnw+ry2NR7R+daF5N/Sb+I/maz9OI9o/Oj/wAmpkn2n86s6I200U9MKesNFWK+VpY2gp62l/BmFbVWO+WG3/jLJ622Hwaf61rz1n1xne0tUUdXT+YUQ7sbAtYh3DqSFC+jA1ZoljlaABOsZZiSooa2wxFsZfSzpHtnSozJix6vQ+j8ONEHx3HsQWYnKEB0VZDC27sOBBErodOY140Jbe2Wlm9etgAi2zrJUAnLI1HKqO5ti+rZSRJ8OM6damXsFjHRmKgrwZuME9WmJ9tW0p73BwS3cQVa0L3ogISRJOb7w9HhJPQa6VM8olvDKwXDW1ULCsylirvrmKE65OQ6xPOqPZe1sRgLha0cjsIkamNRoQeetTdu38biypvkuVECSsga6el4mpHVngt3F3dsYjCTctS1vK8rE3u6zGwJ4OcsgjWM3hQLilU40AKFUspyicoHGNeXtqSm8eKw6W7YbKLZzWxr3W0GYQfS0GvhUR7OIa92xWXnNJjj4iaco7bQt4thYa2mItJhyWsKpN4EQSSoJdTAVGzd3Lrw46wMeTbBW7t5kuqrBx2a5vuuyvkYf68lccbvFj7tkWXYtbGgUnQQIGmbkDpPDlVbs1sTh/8ALEEkHloRwIM6UspdeUHA27BtW0RVdFQXSOd1gXcH+HMqQPUor3M3cwl3B4Y3rdsvedrcsbgc920R2eUFS0v9+BqKzradzE4hpuCTJYnmSeJJJ1NWmzt5toWLQtWmZUAiASOQHJhrAHwpeSsIBw4G0AmUZcwBXSJyyRHDjWi737qYa3Yxly1bXLbItqOdu4rlXB5kFcrAnk3UVmYt3+27bLDgyOEcI4T0qfi9u424jq2ou6vqe+ddW73eOp1PWl5KW3ku2JaxJxK3UVyLX6st924WREj/AFMB76bym7GtYU4dbShSbY7Qj71wNcR/+pY06VQbIxeKw2bsgRmyzqQe6Qw4MOYB9oB5UtrYnE4nL2qk5ZjUniSTxJ5kn2k0BVu1snDdlabEW+66Ao2TuO4ie0YDOVBOuSTryoZtYdP0jkyrklu7Hc9CdAeU9af9OYq3aRGUFLQhZmFBOvA8zE1G2fdvm8MTaAzq0gzADACI1nTSii3ePZ+FGDm2gF4ISxRYSANJzd7tJ45e70qp3J2fbuW7r3EVhbOZpAkqMgyqYMFiwE8pnlUTaW0cU6P2irDBixGp14n0vGo2wsViFR1sAMhIzTzI4cxNBP8AKBhLVq8osqqCIbLOUuAubJJJyydJJPHhMAr2DupYvWMxtiRAEKIgKrMSSpBME6SDzGbgAba+DxL63UC5AdBAI4EyJngKkbK2vi7n6uyA3orABlj90RPeMimTDQrO42HzQ2WCyqrLaXUNcw6AlSNCO1I48QPfmm17CrjFAUATb0iBxgyOXCrfH29o2lzXbRtgzBZCsxrpmOp0mqBFu4m5nEFly66ADUkcTrrTJhoF3ZFkBwwQg2c6GAsswRhpzMF1jqD0qk3a/wCHT3/zGoV7GY4qJKEKIHomBJaBr1JPvrtsO/lwoY/dDn4FjQXzChjer/Ms/wCr81qZgtsXbq5ktCJjW4B/SqjeK87XLYZcjCYhg05iB7tRQH13du0Nnpie6Wa4bZXII56AxxGUnprHLWj3c/4ZB/EP+pqgg4/s+IyA6erm9k5ZqJsHa9zJ2aIpyySWaPSJPTqaqCo0Kb2n9fa/h/3VbfpS4roHtqA7BZV5gmeUeFVO+SfrbUcSp/MVFGf6MsnAi4E74u9mxIXLBRmAUR4c9ePKhfya4BbuKKNa7XopMAkB4zHiFBAJjWAakLs3aQw/aSOxzcdIzDuyRHUkZoiTE1V7O2VirLF7TBSeJ15zzjTnVzds8pZ+U7AW7VxRbTIJ4ZWXUoCcuYBimYNGbWKKdg7HtXMAXNmH7N3V9YYoFJAjuAATIbU5hFZ3vJcxBy9u2bU5SI5defOrfA4XHCwcl5Rb7krPUHLKx3uHGDwqRqVncIu59lP0jldQy9pBBE6doARHsom3swa28aFVVUBhAUaQbZOndX28PjQhuoz+eHnc14cS+YcPfRhvkrLjSGBEOIB1IXIconnpFXkHZcEGo9o/MUd+TB6ArL6j4/DX+laV5MsMAgNSdQsbaKKVPSrLRVlPlotd/DN/zF/I1q1Zx5aLE4ey/q3Y+ZT9K152z60x/aP3OX6xPzo1xW8OGKvI7QEdxWtLlt6HLbBBnKGykmYOunGQ7EWFuLlbUVGXYFn975jRKQ94sUt3aJddEa6CJEd0vIkctK2Ld3ebB28KLZfLkUs63FBF5zxygEzroATyX3ZX9nbP73zU/wBnbP73zf2pOZs5Ss3kxXa4vMQFzEGFACrLHQAaAARWi4LbNlMOiZWzIzXc0AhrjJcQrHIAG1rOuU6DmF/Zyz+/839qf7P2ur/N/ar2ysUj79YtLuMzIIRjKjKFgSB6I4cKte0XqPiKgHd2yeb/ADD6Ux3cs9X+YfSpJGFh2i9R8abMvUVXfZ6z1f5h9Kb7P2er/MPpSlWfaL4V7W6vhVR+gbPV/mH0rydiWer/ADD6UoXJuL4V5NxfCqc7Gs9X+YfSmOx7PV/m/tShb518KRur4VTHZNnq/wA39qb9FWer/N/ahaXtu4OwaPD8xU/yc7TTD/rWXOULlFkAFyFUZiQYABY8DqB7RS/oqz+/839qf9G2f3/m/tSgW71bXstgXs2gRlMqWRZyB8UYzSSNLtvTmc3vrPJdi7Vq9nv5sqOG7oBOYDu6HkDr7qpf0bZ/f+b+1P8Aoyz+/wDN/ag07yj7dsXcMBba3cdw7O4Udoihe6jNxB1Aj9zx1zvyfXwl/MSBle02pgaEnU8h41G/Rln9/wCb+1P+irPR/m/tQaNvxtm3ewwHaKzKwIAYNxVwfvGOXL4zoC+TjHrau3SzFCbeVXUAshM95QSJ6aEGGNRP0VZ6P839q9DY9g8m+b+1Ac7V2/h2tOqqAzoylilpW9NWWSpA4AkwBqRyFBuzB/gWH7tz/dXIbEsdG+arLCqiJkAOXUQTPHjQdfJxta1ZRjdtJdHfGVyBlkDUTprwMjhMRzqt+Mcl3FpctoltYHcQgqsEeA4wTw5muv6Bw/qt8xp/0Fh/Vb5jVQWfaG0NnnDQM3a9oGzjLHWJ48o4az4UE7i7SGHxTOyo4APduRkaZGs+2fdUwbCw/qH5jXr9BYf1T8zVFWO9+3lxV6wypatkPaEWyJMAiT1jgNNBA1of3vEXLR8G/MVaYfZFhGDKmqmRLMdfjUnG4a1ejtFzRMakRPHgaC2t73YbzXsy36zszZHeTJkN4X8x1kMDIiOhmvGxN5cNZz9oyOGywP1bCRm4hjH3qov0Jh/2f/U31pfobDfsx8W+tVKcfKJtTD3zZOHgBVCsAFGonXukzpl1Jk0V7K3wwYw1tbjy62lUE5ZtnKqFVJaYMFtI4kczI2NkYf8AZj4t9aR2Xh/2a/j9anKKUWx8atvGO5YKJchpjXNIg0S7wbft4rF50YHM/dA4hQpAkaxpHvqGdl2P2a16s4a0hlUUHqBrRVgo/Jv5TWq+Te1FoVk9m7M+yPiQP61s24NmLIp61BG5FtKlSrLRUNeUDZPnGCuIPSADL/Euv1HvolrliLWZSKsTU2kxcU+Xbl0qSCDpTDE+BrUt59xz2hZEGpngaoDuhd/Zr8G+tawzkGjGeBp/PPbRh9j7v7Nfg31pvsde/Zr8D9amDIQ86ped0XHcy96g+B+teDuTe9X8KXC1IU88FN54KLPsTe9QfCl9ib3qD4UwVIROLFeDixRidyL3qD4U32Hu+oPhS4KkGNiq5tiaN/sNd9QfCl9hrvqD4UuEqQKcTXg36PPsLd9QfCl9hLvqD4UwVIC7al2lHv2Fu+oPhS+wt31B8KXC1ICz0s9Hv2Fu+oPhS+wt31B8KFSAs9LtKPfsLd9QfCn+wt31B8DQqQD2xpecGj47jXfUHwpfYa76g+FLgqQD5yfGvQxTeNH32Iu+oPgaX2Ku/sx8D9auEqQEMW3Q17GNbxo7G5d39mvwP1p/sZd/Zr8D9aYMgUY1vGn87bxo5G5t39mvwP1p/sdd/Zr8D9aYMgbztvGn87bxo3O5171F+Wl9jr/qj5RUwtSCPOn8aXbv4/jR3a3Mvk8B8o+lSxuHe8PlX6UwVLOO1ueNNnueP41pP2Cvf+Kv0pxuFe/8VfpTBUs1m540stzxrUB5P73X8B9Kf/8Az+96x/CmCpZYbNzxpDD3OhrWLfk8u+sfjXseTu56zfE0wVIB2XgWXKh9NiGYdAPRB8dSfhW8bpYXJZWelDOwfJ/2b5m1o/w9gKoAqepuViKdaVKlUUqVKlQeGtA8RXjzVegp6VA3mq9BS81XoKelQN5qvQUvNV6CnpUDear0FLzVegp6VA3mq9BS81XoKelQN5qvQUvNV6CnpUDear0FLzVegp6VA3mq9BS81XoKelQN5qvQUvNV6CnpUDear0FLzVegp6VA3mq9BS81XoKelQN5qvQUvNV6CnpUDear0FLzVegp6VA3mq9BS81XoKelQN5qvQUvNV6CnpUCGGXoK9dkOlKlQLsh0pdkOlKlQPkFLIKVKgfKKWWlSoFFPSpUCpUqVB//2Q=="/>
          <p:cNvSpPr>
            <a:spLocks noChangeAspect="1" noChangeArrowheads="1"/>
          </p:cNvSpPr>
          <p:nvPr/>
        </p:nvSpPr>
        <p:spPr bwMode="auto">
          <a:xfrm>
            <a:off x="155575" y="-1508125"/>
            <a:ext cx="7143750" cy="3143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data:image/jpeg;base64,/9j/4AAQSkZJRgABAQAAAQABAAD/2wCEAAkGBhQSEBUUExQWFBUVGBUWGBcWFhUXFhUXFxgWFhgYFRccHiYeFxojHBcVHy8gIycpLCwsFh4xNTAqNSYrLCkBCQoKDgwOGg8PGiwkHCQsLCwsLCksLCwsLCwsLCwsLCwsLCwsLCwsLCwpLCwsLCwsLCwsLCksKSwsLCwsLCwsLP/AABEIAJUBUwMBIgACEQEDEQH/xAAcAAABBQEBAQAAAAAAAAAAAAAGAAEEBQcDAgj/xABJEAACAQIDBQMJBAgEBQQDAQABAhEAAwQSIQUGMUFREyJhBxQyUnGBkZLRFkKhsRUjU2JyssHhJDOCwjRzotLwJUOD8TWT4hf/xAAWAQEBAQAAAAAAAAAAAAAAAAAAAQL/xAAbEQEAAgMBAQAAAAAAAAAAAAAAAREhMUECUf/aAAwDAQACEQMRAD8A3GlSpUCpUqaaB6VNmqNiNp2k9O4i/wATKv5mglUqocRv3gUnNi7GnS4pPwBJqtveVfZ68Lxf+C1db/bFKBhSoBveWXCD0beIb2Wgv8zCod3y0J93CXjPDM1tfDkTVoaVSrKbvlou/dwij+K99EqPifK1jQYOHsoeMN2pMfhSktr1KscHlI2m65kSyFnLItOe9EwJfUxrpwFR0392ncIC3EkgtC2V0Ckgk5iYAilFtrmmzVh+0t7dqWnKXb5RtDAt2eB4EEKQajYzebaK5c+JurnUMulsBlIkEEJqKUW3nOKWYVgWE2xjrxIXF3JALHNcRBA4mSBwEk+ANNhcZi7sxjLo9MktdKqAgUkz/qpRbfs1LMK+e8XcxSIrnF3GVywGW+51WJnhHEVIuDHJZW75zdytmgC+xYZfSkTpEHTjSi2+ZqWavnN9p4kAHzrEagn/ADX9Yjr4V4O1MSxE4q+f/lf60ot9H5qWYV8/bSTF4fJmxd3vqGGW/miRJGjHh14HlNRV27ixwxd//wDYfpSi30VnFPmFYBh9tbQYgW8ViHJGaFhjEleGQ9OPjXtt59oJH+Lc6xwtNrrH3PA0otvk081hrb3bUtyGxGqzIZLJIiZBAHHQ6eFe8P5RNpftLTR61pB/vFKLbfSrHMN5SdpFsot2rjQTC27kgAlSTlcxqK7N5WsZbbLcw1oMOIJuoR7iDSi2u0qyq15Zrn3sJ8t38pQVMteWm19/DXl9jWm/3ClK0mlQHZ8sWDPpLeX22if5SanWfKlgG/8AfC/xpcX81pQLqVUeG32wVz0cTZP/AMiT8Jqzs7Rtt6Lq3sIP5VBJpV4F0da9BqB6VKlQKlSpUCpUqVAqVKqnezaZw+Cv3V0ZLbZf4j3V/EirEWk4CW+flPNm41jCKr3FMPceSiNzVVHpsOeoA4a8gPE76Y+56WLuL4WwlsfgJ/GqVR/99T1NegaqO1/E3bn+Zfvv/FeuEfCYqOMCk6qD7RJ/Guor0tUMloDgAPYAK9zSimojhfGs0S7mbJu37g7JZyKSxLZVHfOUHQyCRw5waH3tyKsNg7yXcIZtPlJBVgUDqwkkSCw1En8etRXLHYW4uLNsqe1FxVymCxfugajQyYPTWrXejdy5hbVvtUClmcgo+dDmALK0wVYECOIIJ1kSaXEbQL3jea4/aFs+bIAcwMgjvaRAj2VO25vPdxgQX7pISYC2lUSdCxhtTTqLvdzAYoYJryWy9oZp/WlX7MZs5sL91gSxzcdCIIMVX7oC62JtCyhuEo+YZ8nc7Qky/ITl5azHOuGB3tvWcM2HS6RbbMNbQLKGnMFbNoDJ+JiK4bG242FuLcsvDKrKQ1sFWVmLEEZuHD4UVI3xvXPOMl22LTWxwEHNm72ckaNIjXw6zU3eLZmMt4Kz5wgFtSoUhgcoKwFuL62kg+JHMCqTbO1TirzXbryzQNEgAAQABm0FT9r73XsTZWzduyikHS3DMVEAuc2vHlHWg6bp7CvXu0uW7LXFVXtmHRNXUqQuYHMwViQOpEmoWx0ZnVFtdq1w3bYtklZzIgOumUjUzpEVK3f3vu4NHS04yuc3etk5WiMy94awBxkaDSoOz9qmzdS6lz9Yjs8lJBzAAyJ1nvT7aCdvHgWs5rd9Ht3SVuIM4uW2UgoQhHoAe/0Y00Nd8PgL6YZcS9m52BdbhZLiLmBhSxQgnK2nHT2A1B3h3hbGXRcuuoyjKqqjBVEzzJMk+NS7u+V1sEMIXTswoTN2bZyi8FJmI0AmJgUEPZmyXu3kFm02IVDJEZcyC4/pawkgdfjU3HYBLO0M2Mw1y1Yd3YIuhI5QQYIkgkKREwNNKr9mbx3sIZw9zLKw0qCrQzsJVgeGbj4mptvaz7RxNtcZiRbQZoYqoVToYA0UFoAzN09xKn7047Zt20Fwlq523cVSBcACgxlIYnNpoABxI16wtp7vXbeCtk4S6jIztcukaZTEZgNQBHOMsH1tLXfHZ1mwlu7ZxqvdR1Koq4cPMg5gbKiIgHvAj461ON8oOMu2jaa4MrAqxVFViCIIkDSR0ioI2xMJfuuEw/adobfG2YIUXCTmJZQBw4njFR8eWt3gjqUa28uuUKQQZ4AmdDprzqXu3vI2DuC5bKGUyMrh4IzFhqo05fjUXam02v4hr73FDswbRXgZYCgDLwAA49KqO+1NlX8PaXtbbJn0VmQAkd4kE5jB7w00MV7w2AvXcIHs2GYWc/aXIVlIJzaA6yAdYnQCalby75XMbbRLhtKEOburd7zQRJkGBBOg6162Nvrdw2FbDobRBz5WIu5kz+lAyw2skTwnnwoI+7lwtdyZLlxriKQLQUtmS72skNC5e7rJHGoW8YIv5ClxOzS3bi7AfuqNWjTWZ0qRsDbpwd5bttkaENtlYXACCZiQsjguvhXLbe12xWIa+7IrHLAUXIUKAFAldeHOg7bV2ZdtJZNyy9sMyZCw5ZVlfAlszRpxqThbDXMH3bFx1tG+XdVMS2UrJB7wABJEaaGum8G+lzGJbS4bSKjhzkF0lmEidV0EFtPHjXrY++1zDYZ7CdkQxfK57SUz8dMsN1Ex76AWvj0f4R/WuUV2vxoAZhQJE8vbFcjRXlkBU6AkkKJAOp569P6VJw+y1ZgEQA+BCcBMlpAGgmSa55e+q9AT7+H9TVrsgqLyswQhZaHMIxUEgMfEgUhHi55xh2y9tftMADAvuYBEjTMRw1qZhd7scpAXFOxJAAdLbyTwHAGr5cVlEl7DBmYFjeYlmdkLXNUALqdQwgKNIrsu0wcomwQYH+b1LLmYG3I0cFj4GrSWjPv/ALSw8dtbtEHhmR7ZMRMEMRzHLnVpsvytyQMRYNseujdoo9ogMB7Aarw8Inds90WhJuWznCKo1zLAjKPZnYdaqt4z+rQQqgPcIVXRwMwQx3QIiIHgROtJhYlsOA2ql1QVYEHUEHjU2sT3R261lws90nQdJ4/+eNbHgcTnQGszFLCTSpUqilQb5WMRl2cw9e5aX/qzH+WjKs68s9+MPYT1rpPyo3/dWvO09aZReu5RIEmQAOpJAH51xxrX7Ri5ayEa5WYhuE8CoNdL9wLlJ4B7ZPsDqaJd497cI+GvKo77lyG7OyPSYGCc7MOEyNZXlOljbMhPZe1u1zDLlIjnPGrDPAnprQ7u3/mXPYv9av73ot7D+VSFl4TEXmti4tk5DwObry9GJ8JqDb2+xudmLfe/iEdeMUTbC3sS3hcKk6W1fPrr3w4AAzZYhhMiRyNA+y8UqbRtux7q3FJPgoEx8KctOrzE467bBLWgABPpiY48IrhhNqNeEraBjq4FEu9+9CX8FdXP3muM+U5mAUKVUqzOxzGdZnkBAGtB5Otsrh0xBJ7zLkUZmQyXtk95SCNFbnrEc6skIuL2obcZrUToIcGpKXLhUMLOh55xzpvKZtO3eu2jbfPlQKWK5SSCdcvLQqOgIIXugUU7s712bVnCo4LLbLO0OwhmPdIWcjwDOqzIEEVJAnhdohrhQplYeIIrst0vdNu3bLsADoY49BxJqpwrA4t44Q3jzHOrfdvai2Me9xuVtgJMSWtso5gxLCYMxNFccdfayJuWSBMekOPspWb7OoZbRgzrnUcDHWp2/wBtxL+FsgNLpo2pgTBhZds2oc5tCQwmSJq03G3lt2MJZtseN247d65CjKAhKqwzw4mDqIlYOtAK3NpZXyG2c2mmYfe0Gs1LuLcXjaI/1r9ar95cUr7RZkPcZwRMcC8iemhFHW3N7BdS+odgrm2oUu5XImZmYhmIViwtiFgQDAEmQC8HtDtSclsmBOrAaTHM10v402wC9sgTEhlP5GvXk42oLF97jHhZcL3mUlirgAMpDLqRqOFWvlG2tav2MP2ZllVQ3GZjWSeJzZjI01B4k0FbjMcttcxBPsJ+tOXucezIn99f+6q3bh/Vj2j8jWjYfeq15v2bEkDCi2veYhnKZSIJKqskHQCcoJMqJABtbUzPkVGLa6Sv3dDzrrdxbIJa24Gn3lPHTk1c9zMWqbTDt6I7Y+30ojjzjWinfza9m7s9QuUXZtlgFghtc5LwM0zbHiUJ9oDmFxZuLmW2xXUTmUcOPFq8YjagQhWRgTEagzMgcG8DV75OdtpYwsMfSv2y3H0ELFpXg3EQD7RqAaG988YtzGW2UiMmHBgBQGVVVtBoBINBYNcYcbT/ADJ/3U9rFo1vOJiCeJnTjRtd3jtG3dDMB+rVLeZS+aLTIQTqUEmQBAkcpac2wx/wbex/zNBNw2PFwSlt2ExMjj72rxiNqrbjOjieGo/o1XPk12utnDXARJe7bBBBZcgVwxZeDxmUhSRJg8qpPKRjUuYxWRswKrJ72rAKDBYBmEjiwkxrPGglecH9lc+K/wDdXCztZHYqqXCRxGmnt1o52xjLNzChRcUOotEDJcAIRGGQHJ3WJPDMU5gjMQALye4xbePd2mAl6I0JJDBYMGDJGsGONOnExcSsgMlxZMAmInoYJjhUsKoq2342pavW8Nkyh+0BKqCMgKCVkqODBoALA6nSYqmIoFY1uMegUfixqRbaSR0+k1FsNlua8GAA9onT3g/hUl7QJngeoMGg9toJryHkGOI8QdYniCR+NMLZ9ZviP6CkiDmPiSfzoGtvMz8YIn3HWmsIdZj3En28evTlXu2I416Aige20MD4j8xW2bpXs1hfZWIlq2Tca7NgeynriwKKVKlWVKsr8tF39ZhV8LrfyD61qlY/5Ybs4yyvS0fxc/SteWfQAxNgOhVuBqsGxLPrH5hVnjEBUAiQSoI66ivG0sDh0tv3AzZZVkhFUxJDKySYOmhHDnxptD7PwFu1JU8YmTPCpmdTxI+NUm5GyBiXdTkkAsM49VSxC6HWAa8724e1bt2DaCqxRu0y+t2jxI+73Qmnv50gmUpt3LPVvmH0phu3Z6t8w+lEe6+wML5uL+KRDbIUACS2Y+tlEzCtAmeBIAINBFiyrY4ooAQswUNlAA5ZidBHM8Kcs7S0O7dnq3zD6Uhu1Z6t8w+lXG8mwLGGwtwOo857rWyi9zsys5tVBmZ0I6cqo9zNiHFEqqK5GYktEBVAMseWpjxJAqjp9mrPVvmH0pHdqz1b5h9K5b74bD2ns+beibal9D/mQMw1A/8ADRDsfdqx2KXsTbAs3BlV11YOObKFJI7rDiDzoKnB7Ht2mzKSTEamf6U2M2NbuNmMgwBoelVWz8H2mONlVDBnKIIgEk5V05SSONEe8u79nDWHRkHnAGfMv+XkIMKJgzoGzRzIjmQqfs3a6t8R9KY7u2vWb4j6Ut09jHFKwVUZlJPfdF7oWTGYiYAJMcq9b94TDWbyeaEm2yEmQwOYAAzmA56++OVRXj7O2urfEfSm+zlv1m+I+lEGzd1rQtJiMRaY4dxlBtlM+eGAJDcpR/h4iRXZWB7XHdiFzZnZVXqeCj40Eo7u2/Wb4j6U67vWwZzN8R9KsNvbtLYwlx2VRcDLGVgVCMgdXBHpBpMH9xuukbdXYRxNpyqByrEasBxAyqskSx70AamDQdcXg1urlOms6VB+zSes34fSuW9eDSybPZ6dpZDsJ9FiY/EAMPBxV6d30hWZVtqw7rOl7LcI4hGVTJFUVB3bT1m/D6U43bT1m/D6VD2TYFzElCJAFzSTxDQOGvOKud4dkWbOFW4jfrT6dsqwyDMAOPv9vEcKgiDda367fh9Kf7LWvWb8K67m7ITEhFbKGe5kDOxCjhEmf/uj2/5HQGIF6xAJHeLg+8awfCgz9N1bfrv+FWVjY6ra7OSVgiTE6zP51L3o3GXB9nma1c7TN/ls+mXLx+b8DVPhr7DAkyZCPB58SONB5O6CD/3H/CvD7o2/2jfhU7cXdpcZZuliMyMgBbNBzToY1mYHv1qr302WcJfW0CNVDSuaCCAdJ48SJ8KDqN11/aP+FeRumg4XGHuFF17yeDss6G36OaGdp9BXgQT3tSIaOR50Ibn7NXFYx7TkhALjCCARkBbiWUcBGpA11qpbvht3VRw2dmy6gGImrWn23u2mFa29tywN1UkFsrK1oXJgsRHeFDG818i6qgmMs/iRUUSuisIImvAVhwfT94Bvx0J99TsZuMtvDC+TIZUYQz/e7PSc2hBufh40GbBti5duB5IUEjvMPvRyPSr2i8WJcz+svyH/ALqYl/XHuT/+qrN89mLhsqoWDDIG7zaMUzMup5HT3GrPYG6vnGGN0AHs7YdybhU69Bm6Sf8ASeehg5tm/aH3Ko/oa8i1J1Zz/qI/KKocFZzYxrZJygtAzNyGmszRRjN3vNmWYBYGMt4XBHjldgPfQc7FhQ0gawdeJ4Hmda2Hyd3psishtcRWo+TN/wBWKTqCNtCpUqVZaKsV8rDztEDpaT8WY1tVYl5VD/6mf+Vb/wB1a89Z9cBW03K2pUSQVgdTI0qsxNzEupBtKJEaHXp1q02ie4P47f8AOtG2ysfh7mFW3iHXuq4gqwI1hDmQakDhM8deFEllmzMViMGS6jLMiTOkgoeHUMR768Yhb2JAIQRrGU8evGjLyjPhzZDWShckBuzzxlC2gM4YAB83aaLpAFdPJvf/AMFcS3fXDX2uIe0Zsn6oFs6q/IglWIkZgOcU0bC1zejEpaTDvlKJ6CkcNTwI6medRsPhcTbvC+q5XBzCJ0PER7OPuq18pDqdpSpVtLMskZXbKudxGkM0n38q0UbZs+YTmXtfN8/EZu0FvzIL1nIS0cY14VazSXi2W4/b2IxchsjHLl7oyhV6BQAqiSeXEmvOyNq4nAS1slJOpDMPCDGhHtqd5M7ijadssQFDAkkgAa8ydBVt5S7rtbTMXPTPiLN88RMG2AF5aHjU2ugjje1xENlECYIkz11PHhVid6MSttcOwTKMsLEExmyyYzMAXYgEkAsYos3A2qlnZpJe4pN9P8p0VyuW5M5gZT3cYoV35j9K3MuXL2umSMsdoSMsaRFOWdpAw9nEW73bKsODmEHgeIIgzIMV3xu8d/FBgyhiVy6aQvCAoACjXpxNHN/bt1tnIhvMSbl1WXPJ7IJZyKRxyTmjlxoG3Lx5s4g3AA2UAlWEqwmGVh0IJHvoOWz9o38IjgKALgKsSNYbLKzynKPdI5mueON7E5T2cAZoI1B5H8qKfKY1tQLNkAWrRXLqGLFxnZmYekdQvgEHjUzc7C9ts3slKdoL1u5DuifqwLyswLkAgFhIHWih198sSLS4ZkXKuWFgBjBbLrEkS7kD941X4JsRZxAxC2++rF4IkA8eHMVYb531fa9xkIKNelSOBU3CQR4RRRimH6PtjSe3xE9Y7OxE+HGgEdpbx4jHG4WQOzKoJB9FRAAHICFp9kbexOARgqLDt6TBTDAaFeOVhrB4iTU7yXXVXEXCxVT2bC2zxkS6VcW2adAA0anQGDyqx8pN8nDYcXXS5iA9zOysjnIY7NXdJDMP1h4mARQCGLt3r6q3ZwoByxz18fZUu7t68WVDbGYQAsnieEDxo53K20uH2YhLXAe2Q5bVxEZgEc97MrSkiDpxIoH2jez7TzBQuZw2VeCzrAHQTFBz2a+Iw1/zgWpZZYzwEnNNSNrbdv48sTbBMKCVkgAaj30YbxXrdoYy0kKHS32eQlgyrDEEyePpa80HDnQ+THDq73FcArBJkkRFtyDII5gfHhQD+Fx17DJlKCCSe9I6Tz9lTjtbENr2IadZ1MzznnXffjFq9nCAGWS2ysdeOd3C6+qrKNNOXKpWCH6pP4V/IUFTcx2I/Yj3A1aYdZwHttv/ALq9vXK1/wAAf+W/+6qIO7u1sTZtsLCEqxBJVmXVYjUcY41D3gxl69dD3z34AGZiSRwGp48Io38mvYHCut8oFNxQc0Zoyn0DxWGKSQRpM0Nb+m158oskG2FtgEeAUH2mZk9ZqSQlvvRjshGVlH8TRwA4R0AHuqh2Fjbtq8720LllYEKToH0PCdCCR761q7ZwRXM7WwyoMozIFJ7H7ygatnLHvd4kATwrP/JldtrfvG8Ayi0TBAMkHQAEgEnWKvU483tuYi9csW7qsqI3cDEkLoZA0H/gqs3qQ9usakqPzNGu+As9rheyFsEuZFsg9zsxkzx9/MboM6wBPKhDeX/irf8ACv8AOairgb5Y4WsnY93LlghGEZUXgVPK2nj3etDGwcXct3Ga3b7QniOQ1mtLxu0yuzhblGa4xWMtvNbt24PEDMCzHiTwTxoQ8ltxFxim4VCBkJLCVgE8fCY15casbSdK3eXal6/3rtvIWcuTM5mMk+HM1KwG1MQlpVWwSAoEhiJERMR0P41ceVq6jXLRUqTkTPlZXhwGBzXFAW40ZSWA5xyoq3fNn9FHPkB7O5pFsuzlU7IyT2ikGYygg96SKkalZ3DKMJjLgxLXFTM0tKidJ0/CrzC7UuO6q9nswZ115AmOFV2yF/xd32v/ADir26vfT2n+VqfBKtrqPaPzrRfJndMR00rPVOo9o/OtC8mw7zfxH86s6I200UqYU9YaKsR8qn/5M/8AKt/7q26sS8qo/wDUz/yrf+6tees+uAfbKTaj1mQfFgKttmeTNb1tCt5wXJ4xkEFgQWBnP3ZyheDAzVTte6FtZjwDIT7mBqwwPlAwypbD4drhQOBmKZSHbP6JU6/dmeBMQYIIW0vJa1q09xrwIRVYrLZu8YEAqJ9vA6xMGg/C4MG+bUkAZtRIOnvox2n5RMPdstbGHyE5SGAUlSAo07skECJJzQBLHWRLZO1haxgvlM6q2bKRodZAYAjTTWk1RF3ldb3bkeZojFy5dZP7jggPbP7yyJ9tcd1d2mxiXG7Zra2wWYk3GAWVX0VBZiSw0ArvvFvvcxlg2rge4c5dWYHMsiGUaxl0BjwrxubvKmDVhcS4S3BrTG3cTUEFHAMTEEEaik1gi8qnb+x/NL2QOLn7yNoQQCCCPaNCJHA0RDyfs9lX7dSzI9xbRZ87LbLBioIyyMjGM0wKpN8Nuee4k3lQrMCDqe6AJZoGZjEkwJJNE9rf3DrZtgW7nbW7VyyrE9wC6bktkCSWAuMB3o51cWmaCexsAbmI7EOyakSCeoXhPU1c75bkDBDMbty40sO/Ze2pykCUdj3xry8OtUuxtpizie2IMSY0nXMGEjTTSpu8e8oxPaNDZnYsdDlGZsxieAqQrtu1uqcXZe6b3Y20IDMxuFQTooAWSzGG0A4AzVbt7Y5wd7sw4bQHPbY5WBggg8wQR0I4ETVzufvfbwlhrV1XYM63O4xR0dCSjo4BgjMw4c/Cq7fTeEY3FC8FK91FglmPcULOZtSTEyetDq9ueTa6wWbzMrWDiJKuUACO+UnhmhY94oX2VgDcutbzsgUMZBPIgaCdONGY8piwoHaZFw5w+SXyklHTtCvCe9MeHGg/YG1lsYk3mEiZAK5gSHVwGXmNIIpxUzb+63m9pLxuFzcXOJBkAXGtameMoT76kbubm3sZZNxLjemqESfvdoczEmAoFtiSeHjXneretMVbConZhVCKgzEKM5uHvMSTJZj7xU3c/foYLDNaEhmuIx0lWVe0lHH3lbPqPCgHNrbKGHv9mtwPOgdMwB72WRMEj4Vc7S3LNrs810t2ltLq8TCvMTJ46VV7wbTtXcSLllWW2CCFJkqM2aJgTHCYoo2nvphL1m2Cl0Xbdq3aD5u4Qh4m3knUE/e6UAnsTZj4i6bSM8gGAmZiYPJQekn3VJ2tu72NhL3aFszsvouCMuXXP6J4jQEkc40rzuptpMLiTduKWEN3dRJMgSRqImdOlPtnbS3bQtqzEBpAM5R1IHAEwPhQdtjbtvilXLcYs+aEk8FzE6lhyUmoG1NmvhcS1gkqwYK0MRBmNYOse2rXZO8628IlknKVdnkK2aSMsZh92OXiaptpY0XMQLgJYDLJMyYMnjrQXo3Fd7XadrKglZZkBJAUkIjPmYwy6KDxFWi7GvIgHZXNCLeqNOYLmiImcve9lNgvKCtuwbQVipfPP65de5oyqwVx3BowPE1Mw/lWKsD2YY6nUXJIOaeZ5ka/uxzoKi5bIiQQG1EgiR1HUeNdNj2g+FVTwIYH3lhUPbG+AxFwM0ghVWAGgZRyB4TqY8ak7uP+oX3/AMxqo5JusF0W64Hhp/WmbdFDqbjT1gTV4XrxcxaLGZgJ6mJoKtt2p0N+6faa52d0wplbrr7IFWg2tZ/aJ8wqUjhhKkEHgRqDRVPY2FluBzcdypkBoiYI/rVVvSua/bHVQJ9rGiyKFN6wRftn93l4MTUFjiNynXCjEF37NmKLJbUgE6CfR0InrVXuXu557f7MObRPMZjyZuRn7tEWL8pAuYPzdrcgdmFYW1BVUDAD2mfSnm3rGhjdXbfmlwuUzdAVDKeIIYHiCDy1pi0zTtvlu75ncCF3fxdWU8A0gEzGvvq6wvk+uNgvOe3ZUgkL39QCAYPojU6AkEwY4VS73bx+eFCEK5AFChYVVVcqqoknTxq7wHlEFvCdgbZJCPbDw0qtzLnWM2UyRoSJE05K9gO7rnJijID5c2jTDQw4wQYPtou3h2oL+IDqioJGgmSckEtqZPsjSKB9n48W77OQYObhE6mRV1htspduqqhgZJ1jofGnw+ry2NR7R+daF5N/Sb+I/maz9OI9o/Oj/wAmpkn2n86s6I200U9MKesNFWK+VpY2gp62l/BmFbVWO+WG3/jLJ622Hwaf61rz1n1xne0tUUdXT+YUQ7sbAtYh3DqSFC+jA1ZoljlaABOsZZiSooa2wxFsZfSzpHtnSozJix6vQ+j8ONEHx3HsQWYnKEB0VZDC27sOBBErodOY140Jbe2Wlm9etgAi2zrJUAnLI1HKqO5ti+rZSRJ8OM6damXsFjHRmKgrwZuME9WmJ9tW0p73BwS3cQVa0L3ogISRJOb7w9HhJPQa6VM8olvDKwXDW1ULCsylirvrmKE65OQ6xPOqPZe1sRgLha0cjsIkamNRoQeetTdu38biypvkuVECSsga6el4mpHVngt3F3dsYjCTctS1vK8rE3u6zGwJ4OcsgjWM3hQLilU40AKFUspyicoHGNeXtqSm8eKw6W7YbKLZzWxr3W0GYQfS0GvhUR7OIa92xWXnNJjj4iaco7bQt4thYa2mItJhyWsKpN4EQSSoJdTAVGzd3Lrw46wMeTbBW7t5kuqrBx2a5vuuyvkYf68lccbvFj7tkWXYtbGgUnQQIGmbkDpPDlVbs1sTh/8ALEEkHloRwIM6UspdeUHA27BtW0RVdFQXSOd1gXcH+HMqQPUor3M3cwl3B4Y3rdsvedrcsbgc920R2eUFS0v9+BqKzradzE4hpuCTJYnmSeJJJ1NWmzt5toWLQtWmZUAiASOQHJhrAHwpeSsIBw4G0AmUZcwBXSJyyRHDjWi737qYa3Yxly1bXLbItqOdu4rlXB5kFcrAnk3UVmYt3+27bLDgyOEcI4T0qfi9u424jq2ou6vqe+ddW73eOp1PWl5KW3ku2JaxJxK3UVyLX6st924WREj/AFMB76bym7GtYU4dbShSbY7Qj71wNcR/+pY06VQbIxeKw2bsgRmyzqQe6Qw4MOYB9oB5UtrYnE4nL2qk5ZjUniSTxJ5kn2k0BVu1snDdlabEW+66Ao2TuO4ie0YDOVBOuSTryoZtYdP0jkyrklu7Hc9CdAeU9af9OYq3aRGUFLQhZmFBOvA8zE1G2fdvm8MTaAzq0gzADACI1nTSii3ePZ+FGDm2gF4ISxRYSANJzd7tJ45e70qp3J2fbuW7r3EVhbOZpAkqMgyqYMFiwE8pnlUTaW0cU6P2irDBixGp14n0vGo2wsViFR1sAMhIzTzI4cxNBP8AKBhLVq8osqqCIbLOUuAubJJJyydJJPHhMAr2DupYvWMxtiRAEKIgKrMSSpBME6SDzGbgAba+DxL63UC5AdBAI4EyJngKkbK2vi7n6uyA3orABlj90RPeMimTDQrO42HzQ2WCyqrLaXUNcw6AlSNCO1I48QPfmm17CrjFAUATb0iBxgyOXCrfH29o2lzXbRtgzBZCsxrpmOp0mqBFu4m5nEFly66ADUkcTrrTJhoF3ZFkBwwQg2c6GAsswRhpzMF1jqD0qk3a/wCHT3/zGoV7GY4qJKEKIHomBJaBr1JPvrtsO/lwoY/dDn4FjQXzChjer/Ms/wCr81qZgtsXbq5ktCJjW4B/SqjeK87XLYZcjCYhg05iB7tRQH13du0Nnpie6Wa4bZXII56AxxGUnprHLWj3c/4ZB/EP+pqgg4/s+IyA6erm9k5ZqJsHa9zJ2aIpyySWaPSJPTqaqCo0Kb2n9fa/h/3VbfpS4roHtqA7BZV5gmeUeFVO+SfrbUcSp/MVFGf6MsnAi4E74u9mxIXLBRmAUR4c9ePKhfya4BbuKKNa7XopMAkB4zHiFBAJjWAakLs3aQw/aSOxzcdIzDuyRHUkZoiTE1V7O2VirLF7TBSeJ15zzjTnVzds8pZ+U7AW7VxRbTIJ4ZWXUoCcuYBimYNGbWKKdg7HtXMAXNmH7N3V9YYoFJAjuAATIbU5hFZ3vJcxBy9u2bU5SI5defOrfA4XHCwcl5Rb7krPUHLKx3uHGDwqRqVncIu59lP0jldQy9pBBE6doARHsom3swa28aFVVUBhAUaQbZOndX28PjQhuoz+eHnc14cS+YcPfRhvkrLjSGBEOIB1IXIconnpFXkHZcEGo9o/MUd+TB6ArL6j4/DX+laV5MsMAgNSdQsbaKKVPSrLRVlPlotd/DN/zF/I1q1Zx5aLE4ey/q3Y+ZT9K152z60x/aP3OX6xPzo1xW8OGKvI7QEdxWtLlt6HLbBBnKGykmYOunGQ7EWFuLlbUVGXYFn975jRKQ94sUt3aJddEa6CJEd0vIkctK2Ld3ebB28KLZfLkUs63FBF5zxygEzroATyX3ZX9nbP73zU/wBnbP73zf2pOZs5Ss3kxXa4vMQFzEGFACrLHQAaAARWi4LbNlMOiZWzIzXc0AhrjJcQrHIAG1rOuU6DmF/Zyz+/839qf7P2ur/N/ar2ysUj79YtLuMzIIRjKjKFgSB6I4cKte0XqPiKgHd2yeb/ADD6Ux3cs9X+YfSpJGFh2i9R8abMvUVXfZ6z1f5h9Kb7P2er/MPpSlWfaL4V7W6vhVR+gbPV/mH0rydiWer/ADD6UoXJuL4V5NxfCqc7Gs9X+YfSmOx7PV/m/tShb518KRur4VTHZNnq/wA39qb9FWer/N/ahaXtu4OwaPD8xU/yc7TTD/rWXOULlFkAFyFUZiQYABY8DqB7RS/oqz+/839qf9G2f3/m/tSgW71bXstgXs2gRlMqWRZyB8UYzSSNLtvTmc3vrPJdi7Vq9nv5sqOG7oBOYDu6HkDr7qpf0bZ/f+b+1P8Aoyz+/wDN/ag07yj7dsXcMBba3cdw7O4Udoihe6jNxB1Aj9zx1zvyfXwl/MSBle02pgaEnU8h41G/Rln9/wCb+1P+irPR/m/tQaNvxtm3ewwHaKzKwIAYNxVwfvGOXL4zoC+TjHrau3SzFCbeVXUAshM95QSJ6aEGGNRP0VZ6P839q9DY9g8m+b+1Ac7V2/h2tOqqAzoylilpW9NWWSpA4AkwBqRyFBuzB/gWH7tz/dXIbEsdG+arLCqiJkAOXUQTPHjQdfJxta1ZRjdtJdHfGVyBlkDUTprwMjhMRzqt+Mcl3FpctoltYHcQgqsEeA4wTw5muv6Bw/qt8xp/0Fh/Vb5jVQWfaG0NnnDQM3a9oGzjLHWJ48o4az4UE7i7SGHxTOyo4APduRkaZGs+2fdUwbCw/qH5jXr9BYf1T8zVFWO9+3lxV6wypatkPaEWyJMAiT1jgNNBA1of3vEXLR8G/MVaYfZFhGDKmqmRLMdfjUnG4a1ejtFzRMakRPHgaC2t73YbzXsy36zszZHeTJkN4X8x1kMDIiOhmvGxN5cNZz9oyOGywP1bCRm4hjH3qov0Jh/2f/U31pfobDfsx8W+tVKcfKJtTD3zZOHgBVCsAFGonXukzpl1Jk0V7K3wwYw1tbjy62lUE5ZtnKqFVJaYMFtI4kczI2NkYf8AZj4t9aR2Xh/2a/j9anKKUWx8atvGO5YKJchpjXNIg0S7wbft4rF50YHM/dA4hQpAkaxpHvqGdl2P2a16s4a0hlUUHqBrRVgo/Jv5TWq+Te1FoVk9m7M+yPiQP61s24NmLIp61BG5FtKlSrLRUNeUDZPnGCuIPSADL/Euv1HvolrliLWZSKsTU2kxcU+Xbl0qSCDpTDE+BrUt59xz2hZEGpngaoDuhd/Zr8G+tawzkGjGeBp/PPbRh9j7v7Nfg31pvsde/Zr8D9amDIQ86ped0XHcy96g+B+teDuTe9X8KXC1IU88FN54KLPsTe9QfCl9ib3qD4UwVIROLFeDixRidyL3qD4U32Hu+oPhS4KkGNiq5tiaN/sNd9QfCl9hrvqD4UuEqQKcTXg36PPsLd9QfCl9hLvqD4UwVIC7al2lHv2Fu+oPhS+wt31B8KXC1ICz0s9Hv2Fu+oPhS+wt31B8KFSAs9LtKPfsLd9QfCn+wt31B8DQqQD2xpecGj47jXfUHwpfYa76g+FLgqQD5yfGvQxTeNH32Iu+oPgaX2Ku/sx8D9auEqQEMW3Q17GNbxo7G5d39mvwP1p/sZd/Zr8D9aYMgUY1vGn87bxo5G5t39mvwP1p/sdd/Zr8D9aYMgbztvGn87bxo3O5171F+Wl9jr/qj5RUwtSCPOn8aXbv4/jR3a3Mvk8B8o+lSxuHe8PlX6UwVLOO1ueNNnueP41pP2Cvf+Kv0pxuFe/8VfpTBUs1m540stzxrUB5P73X8B9Kf/8Az+96x/CmCpZYbNzxpDD3OhrWLfk8u+sfjXseTu56zfE0wVIB2XgWXKh9NiGYdAPRB8dSfhW8bpYXJZWelDOwfJ/2b5m1o/w9gKoAqepuViKdaVKlUUqVKlQeGtA8RXjzVegp6VA3mq9BS81XoKelQN5qvQUvNV6CnpUDear0FLzVegp6VA3mq9BS81XoKelQN5qvQUvNV6CnpUDear0FLzVegp6VA3mq9BS81XoKelQN5qvQUvNV6CnpUDear0FLzVegp6VA3mq9BS81XoKelQN5qvQUvNV6CnpUDear0FLzVegp6VA3mq9BS81XoKelQN5qvQUvNV6CnpUCGGXoK9dkOlKlQLsh0pdkOlKlQPkFLIKVKgfKKWWlSoFFPSpUCpUqVB//2Q=="/>
          <p:cNvSpPr>
            <a:spLocks noChangeAspect="1" noChangeArrowheads="1"/>
          </p:cNvSpPr>
          <p:nvPr/>
        </p:nvSpPr>
        <p:spPr bwMode="auto">
          <a:xfrm>
            <a:off x="307975" y="-1355725"/>
            <a:ext cx="7143750" cy="3143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6" descr="data:image/jpeg;base64,/9j/4AAQSkZJRgABAQAAAQABAAD/2wCEAAkGBhQSEBUUExQWFBUVGBUWGBcWFhUXFhUXFxgWFhgYFRccHiYeFxojHBcVHy8gIycpLCwsFh4xNTAqNSYrLCkBCQoKDgwOGg8PGiwkHCQsLCwsLCksLCwsLCwsLCwsLCwsLCwsLCwsLCwpLCwsLCwsLCwsLCksKSwsLCwsLCwsLP/AABEIAJUBUwMBIgACEQEDEQH/xAAcAAABBQEBAQAAAAAAAAAAAAAGAAEEBQcDAgj/xABJEAACAQIDBQMJBAgEBQQDAQABAhEAAwQSIQUGMUFREyJhBxQyUnGBkZLRFkKhsRUjU2JyssHhJDOCwjRzotLwJUOD8TWT4hf/xAAWAQEBAQAAAAAAAAAAAAAAAAAAAQL/xAAbEQEAAgMBAQAAAAAAAAAAAAAAAREhMUECUf/aAAwDAQACEQMRAD8A3GlSpUCpUqaaB6VNmqNiNp2k9O4i/wATKv5mglUqocRv3gUnNi7GnS4pPwBJqtveVfZ68Lxf+C1db/bFKBhSoBveWXCD0beIb2Wgv8zCod3y0J93CXjPDM1tfDkTVoaVSrKbvlou/dwij+K99EqPifK1jQYOHsoeMN2pMfhSktr1KscHlI2m65kSyFnLItOe9EwJfUxrpwFR0392ncIC3EkgtC2V0Ckgk5iYAilFtrmmzVh+0t7dqWnKXb5RtDAt2eB4EEKQajYzebaK5c+JurnUMulsBlIkEEJqKUW3nOKWYVgWE2xjrxIXF3JALHNcRBA4mSBwEk+ANNhcZi7sxjLo9MktdKqAgUkz/qpRbfs1LMK+e8XcxSIrnF3GVywGW+51WJnhHEVIuDHJZW75zdytmgC+xYZfSkTpEHTjSi2+ZqWavnN9p4kAHzrEagn/ADX9Yjr4V4O1MSxE4q+f/lf60ot9H5qWYV8/bSTF4fJmxd3vqGGW/miRJGjHh14HlNRV27ixwxd//wDYfpSi30VnFPmFYBh9tbQYgW8ViHJGaFhjEleGQ9OPjXtt59oJH+Lc6xwtNrrH3PA0otvk081hrb3bUtyGxGqzIZLJIiZBAHHQ6eFe8P5RNpftLTR61pB/vFKLbfSrHMN5SdpFsot2rjQTC27kgAlSTlcxqK7N5WsZbbLcw1oMOIJuoR7iDSi2u0qyq15Zrn3sJ8t38pQVMteWm19/DXl9jWm/3ClK0mlQHZ8sWDPpLeX22if5SanWfKlgG/8AfC/xpcX81pQLqVUeG32wVz0cTZP/AMiT8Jqzs7Rtt6Lq3sIP5VBJpV4F0da9BqB6VKlQKlSpUCpUqVAqVKqnezaZw+Cv3V0ZLbZf4j3V/EirEWk4CW+flPNm41jCKr3FMPceSiNzVVHpsOeoA4a8gPE76Y+56WLuL4WwlsfgJ/GqVR/99T1NegaqO1/E3bn+Zfvv/FeuEfCYqOMCk6qD7RJ/Guor0tUMloDgAPYAK9zSimojhfGs0S7mbJu37g7JZyKSxLZVHfOUHQyCRw5waH3tyKsNg7yXcIZtPlJBVgUDqwkkSCw1En8etRXLHYW4uLNsqe1FxVymCxfugajQyYPTWrXejdy5hbVvtUClmcgo+dDmALK0wVYECOIIJ1kSaXEbQL3jea4/aFs+bIAcwMgjvaRAj2VO25vPdxgQX7pISYC2lUSdCxhtTTqLvdzAYoYJryWy9oZp/WlX7MZs5sL91gSxzcdCIIMVX7oC62JtCyhuEo+YZ8nc7Qky/ITl5azHOuGB3tvWcM2HS6RbbMNbQLKGnMFbNoDJ+JiK4bG242FuLcsvDKrKQ1sFWVmLEEZuHD4UVI3xvXPOMl22LTWxwEHNm72ckaNIjXw6zU3eLZmMt4Kz5wgFtSoUhgcoKwFuL62kg+JHMCqTbO1TirzXbryzQNEgAAQABm0FT9r73XsTZWzduyikHS3DMVEAuc2vHlHWg6bp7CvXu0uW7LXFVXtmHRNXUqQuYHMwViQOpEmoWx0ZnVFtdq1w3bYtklZzIgOumUjUzpEVK3f3vu4NHS04yuc3etk5WiMy94awBxkaDSoOz9qmzdS6lz9Yjs8lJBzAAyJ1nvT7aCdvHgWs5rd9Ht3SVuIM4uW2UgoQhHoAe/0Y00Nd8PgL6YZcS9m52BdbhZLiLmBhSxQgnK2nHT2A1B3h3hbGXRcuuoyjKqqjBVEzzJMk+NS7u+V1sEMIXTswoTN2bZyi8FJmI0AmJgUEPZmyXu3kFm02IVDJEZcyC4/pawkgdfjU3HYBLO0M2Mw1y1Yd3YIuhI5QQYIkgkKREwNNKr9mbx3sIZw9zLKw0qCrQzsJVgeGbj4mptvaz7RxNtcZiRbQZoYqoVToYA0UFoAzN09xKn7047Zt20Fwlq523cVSBcACgxlIYnNpoABxI16wtp7vXbeCtk4S6jIztcukaZTEZgNQBHOMsH1tLXfHZ1mwlu7ZxqvdR1Koq4cPMg5gbKiIgHvAj461ON8oOMu2jaa4MrAqxVFViCIIkDSR0ioI2xMJfuuEw/adobfG2YIUXCTmJZQBw4njFR8eWt3gjqUa28uuUKQQZ4AmdDprzqXu3vI2DuC5bKGUyMrh4IzFhqo05fjUXam02v4hr73FDswbRXgZYCgDLwAA49KqO+1NlX8PaXtbbJn0VmQAkd4kE5jB7w00MV7w2AvXcIHs2GYWc/aXIVlIJzaA6yAdYnQCalby75XMbbRLhtKEOburd7zQRJkGBBOg6162Nvrdw2FbDobRBz5WIu5kz+lAyw2skTwnnwoI+7lwtdyZLlxriKQLQUtmS72skNC5e7rJHGoW8YIv5ClxOzS3bi7AfuqNWjTWZ0qRsDbpwd5bttkaENtlYXACCZiQsjguvhXLbe12xWIa+7IrHLAUXIUKAFAldeHOg7bV2ZdtJZNyy9sMyZCw5ZVlfAlszRpxqThbDXMH3bFx1tG+XdVMS2UrJB7wABJEaaGum8G+lzGJbS4bSKjhzkF0lmEidV0EFtPHjXrY++1zDYZ7CdkQxfK57SUz8dMsN1Ex76AWvj0f4R/WuUV2vxoAZhQJE8vbFcjRXlkBU6AkkKJAOp569P6VJw+y1ZgEQA+BCcBMlpAGgmSa55e+q9AT7+H9TVrsgqLyswQhZaHMIxUEgMfEgUhHi55xh2y9tftMADAvuYBEjTMRw1qZhd7scpAXFOxJAAdLbyTwHAGr5cVlEl7DBmYFjeYlmdkLXNUALqdQwgKNIrsu0wcomwQYH+b1LLmYG3I0cFj4GrSWjPv/ALSw8dtbtEHhmR7ZMRMEMRzHLnVpsvytyQMRYNseujdoo9ogMB7Aarw8Inds90WhJuWznCKo1zLAjKPZnYdaqt4z+rQQqgPcIVXRwMwQx3QIiIHgROtJhYlsOA2ql1QVYEHUEHjU2sT3R261lws90nQdJ4/+eNbHgcTnQGszFLCTSpUqilQb5WMRl2cw9e5aX/qzH+WjKs68s9+MPYT1rpPyo3/dWvO09aZReu5RIEmQAOpJAH51xxrX7Ri5ayEa5WYhuE8CoNdL9wLlJ4B7ZPsDqaJd497cI+GvKo77lyG7OyPSYGCc7MOEyNZXlOljbMhPZe1u1zDLlIjnPGrDPAnprQ7u3/mXPYv9av73ot7D+VSFl4TEXmti4tk5DwObry9GJ8JqDb2+xudmLfe/iEdeMUTbC3sS3hcKk6W1fPrr3w4AAzZYhhMiRyNA+y8UqbRtux7q3FJPgoEx8KctOrzE467bBLWgABPpiY48IrhhNqNeEraBjq4FEu9+9CX8FdXP3muM+U5mAUKVUqzOxzGdZnkBAGtB5Otsrh0xBJ7zLkUZmQyXtk95SCNFbnrEc6skIuL2obcZrUToIcGpKXLhUMLOh55xzpvKZtO3eu2jbfPlQKWK5SSCdcvLQqOgIIXugUU7s712bVnCo4LLbLO0OwhmPdIWcjwDOqzIEEVJAnhdohrhQplYeIIrst0vdNu3bLsADoY49BxJqpwrA4t44Q3jzHOrfdvai2Me9xuVtgJMSWtso5gxLCYMxNFccdfayJuWSBMekOPspWb7OoZbRgzrnUcDHWp2/wBtxL+FsgNLpo2pgTBhZds2oc5tCQwmSJq03G3lt2MJZtseN247d65CjKAhKqwzw4mDqIlYOtAK3NpZXyG2c2mmYfe0Gs1LuLcXjaI/1r9ar95cUr7RZkPcZwRMcC8iemhFHW3N7BdS+odgrm2oUu5XImZmYhmIViwtiFgQDAEmQC8HtDtSclsmBOrAaTHM10v402wC9sgTEhlP5GvXk42oLF97jHhZcL3mUlirgAMpDLqRqOFWvlG2tav2MP2ZllVQ3GZjWSeJzZjI01B4k0FbjMcttcxBPsJ+tOXucezIn99f+6q3bh/Vj2j8jWjYfeq15v2bEkDCi2veYhnKZSIJKqskHQCcoJMqJABtbUzPkVGLa6Sv3dDzrrdxbIJa24Gn3lPHTk1c9zMWqbTDt6I7Y+30ojjzjWinfza9m7s9QuUXZtlgFghtc5LwM0zbHiUJ9oDmFxZuLmW2xXUTmUcOPFq8YjagQhWRgTEagzMgcG8DV75OdtpYwsMfSv2y3H0ELFpXg3EQD7RqAaG988YtzGW2UiMmHBgBQGVVVtBoBINBYNcYcbT/ADJ/3U9rFo1vOJiCeJnTjRtd3jtG3dDMB+rVLeZS+aLTIQTqUEmQBAkcpac2wx/wbex/zNBNw2PFwSlt2ExMjj72rxiNqrbjOjieGo/o1XPk12utnDXARJe7bBBBZcgVwxZeDxmUhSRJg8qpPKRjUuYxWRswKrJ72rAKDBYBmEjiwkxrPGglecH9lc+K/wDdXCztZHYqqXCRxGmnt1o52xjLNzChRcUOotEDJcAIRGGQHJ3WJPDMU5gjMQALye4xbePd2mAl6I0JJDBYMGDJGsGONOnExcSsgMlxZMAmInoYJjhUsKoq2342pavW8Nkyh+0BKqCMgKCVkqODBoALA6nSYqmIoFY1uMegUfixqRbaSR0+k1FsNlua8GAA9onT3g/hUl7QJngeoMGg9toJryHkGOI8QdYniCR+NMLZ9ZviP6CkiDmPiSfzoGtvMz8YIn3HWmsIdZj3En28evTlXu2I416Aige20MD4j8xW2bpXs1hfZWIlq2Tca7NgeynriwKKVKlWVKsr8tF39ZhV8LrfyD61qlY/5Ybs4yyvS0fxc/SteWfQAxNgOhVuBqsGxLPrH5hVnjEBUAiQSoI66ivG0sDh0tv3AzZZVkhFUxJDKySYOmhHDnxptD7PwFu1JU8YmTPCpmdTxI+NUm5GyBiXdTkkAsM49VSxC6HWAa8724e1bt2DaCqxRu0y+t2jxI+73Qmnv50gmUpt3LPVvmH0phu3Z6t8w+lEe6+wML5uL+KRDbIUACS2Y+tlEzCtAmeBIAINBFiyrY4ooAQswUNlAA5ZidBHM8Kcs7S0O7dnq3zD6Uhu1Z6t8w+lXG8mwLGGwtwOo857rWyi9zsys5tVBmZ0I6cqo9zNiHFEqqK5GYktEBVAMseWpjxJAqjp9mrPVvmH0pHdqz1b5h9K5b74bD2ns+beibal9D/mQMw1A/8ADRDsfdqx2KXsTbAs3BlV11YOObKFJI7rDiDzoKnB7Ht2mzKSTEamf6U2M2NbuNmMgwBoelVWz8H2mONlVDBnKIIgEk5V05SSONEe8u79nDWHRkHnAGfMv+XkIMKJgzoGzRzIjmQqfs3a6t8R9KY7u2vWb4j6Ut09jHFKwVUZlJPfdF7oWTGYiYAJMcq9b94TDWbyeaEm2yEmQwOYAAzmA56++OVRXj7O2urfEfSm+zlv1m+I+lEGzd1rQtJiMRaY4dxlBtlM+eGAJDcpR/h4iRXZWB7XHdiFzZnZVXqeCj40Eo7u2/Wb4j6U67vWwZzN8R9KsNvbtLYwlx2VRcDLGVgVCMgdXBHpBpMH9xuukbdXYRxNpyqByrEasBxAyqskSx70AamDQdcXg1urlOms6VB+zSes34fSuW9eDSybPZ6dpZDsJ9FiY/EAMPBxV6d30hWZVtqw7rOl7LcI4hGVTJFUVB3bT1m/D6U43bT1m/D6VD2TYFzElCJAFzSTxDQOGvOKud4dkWbOFW4jfrT6dsqwyDMAOPv9vEcKgiDda367fh9Kf7LWvWb8K67m7ITEhFbKGe5kDOxCjhEmf/uj2/5HQGIF6xAJHeLg+8awfCgz9N1bfrv+FWVjY6ra7OSVgiTE6zP51L3o3GXB9nma1c7TN/ls+mXLx+b8DVPhr7DAkyZCPB58SONB5O6CD/3H/CvD7o2/2jfhU7cXdpcZZuliMyMgBbNBzToY1mYHv1qr302WcJfW0CNVDSuaCCAdJ48SJ8KDqN11/aP+FeRumg4XGHuFF17yeDss6G36OaGdp9BXgQT3tSIaOR50Ibn7NXFYx7TkhALjCCARkBbiWUcBGpA11qpbvht3VRw2dmy6gGImrWn23u2mFa29tywN1UkFsrK1oXJgsRHeFDG818i6qgmMs/iRUUSuisIImvAVhwfT94Bvx0J99TsZuMtvDC+TIZUYQz/e7PSc2hBufh40GbBti5duB5IUEjvMPvRyPSr2i8WJcz+svyH/ALqYl/XHuT/+qrN89mLhsqoWDDIG7zaMUzMup5HT3GrPYG6vnGGN0AHs7YdybhU69Bm6Sf8ASeehg5tm/aH3Ko/oa8i1J1Zz/qI/KKocFZzYxrZJygtAzNyGmszRRjN3vNmWYBYGMt4XBHjldgPfQc7FhQ0gawdeJ4Hmda2Hyd3psishtcRWo+TN/wBWKTqCNtCpUqVZaKsV8rDztEDpaT8WY1tVYl5VD/6mf+Vb/wB1a89Z9cBW03K2pUSQVgdTI0qsxNzEupBtKJEaHXp1q02ie4P47f8AOtG2ysfh7mFW3iHXuq4gqwI1hDmQakDhM8deFEllmzMViMGS6jLMiTOkgoeHUMR768Yhb2JAIQRrGU8evGjLyjPhzZDWShckBuzzxlC2gM4YAB83aaLpAFdPJvf/AMFcS3fXDX2uIe0Zsn6oFs6q/IglWIkZgOcU0bC1zejEpaTDvlKJ6CkcNTwI6medRsPhcTbvC+q5XBzCJ0PER7OPuq18pDqdpSpVtLMskZXbKudxGkM0n38q0UbZs+YTmXtfN8/EZu0FvzIL1nIS0cY14VazSXi2W4/b2IxchsjHLl7oyhV6BQAqiSeXEmvOyNq4nAS1slJOpDMPCDGhHtqd5M7ijadssQFDAkkgAa8ydBVt5S7rtbTMXPTPiLN88RMG2AF5aHjU2ugjje1xENlECYIkz11PHhVid6MSttcOwTKMsLEExmyyYzMAXYgEkAsYos3A2qlnZpJe4pN9P8p0VyuW5M5gZT3cYoV35j9K3MuXL2umSMsdoSMsaRFOWdpAw9nEW73bKsODmEHgeIIgzIMV3xu8d/FBgyhiVy6aQvCAoACjXpxNHN/bt1tnIhvMSbl1WXPJ7IJZyKRxyTmjlxoG3Lx5s4g3AA2UAlWEqwmGVh0IJHvoOWz9o38IjgKALgKsSNYbLKzynKPdI5mueON7E5T2cAZoI1B5H8qKfKY1tQLNkAWrRXLqGLFxnZmYekdQvgEHjUzc7C9ts3slKdoL1u5DuifqwLyswLkAgFhIHWih198sSLS4ZkXKuWFgBjBbLrEkS7kD941X4JsRZxAxC2++rF4IkA8eHMVYb531fa9xkIKNelSOBU3CQR4RRRimH6PtjSe3xE9Y7OxE+HGgEdpbx4jHG4WQOzKoJB9FRAAHICFp9kbexOARgqLDt6TBTDAaFeOVhrB4iTU7yXXVXEXCxVT2bC2zxkS6VcW2adAA0anQGDyqx8pN8nDYcXXS5iA9zOysjnIY7NXdJDMP1h4mARQCGLt3r6q3ZwoByxz18fZUu7t68WVDbGYQAsnieEDxo53K20uH2YhLXAe2Q5bVxEZgEc97MrSkiDpxIoH2jez7TzBQuZw2VeCzrAHQTFBz2a+Iw1/zgWpZZYzwEnNNSNrbdv48sTbBMKCVkgAaj30YbxXrdoYy0kKHS32eQlgyrDEEyePpa80HDnQ+THDq73FcArBJkkRFtyDII5gfHhQD+Fx17DJlKCCSe9I6Tz9lTjtbENr2IadZ1MzznnXffjFq9nCAGWS2ysdeOd3C6+qrKNNOXKpWCH6pP4V/IUFTcx2I/Yj3A1aYdZwHttv/ALq9vXK1/wAAf+W/+6qIO7u1sTZtsLCEqxBJVmXVYjUcY41D3gxl69dD3z34AGZiSRwGp48Io38mvYHCut8oFNxQc0Zoyn0DxWGKSQRpM0Nb+m158oskG2FtgEeAUH2mZk9ZqSQlvvRjshGVlH8TRwA4R0AHuqh2Fjbtq8720LllYEKToH0PCdCCR761q7ZwRXM7WwyoMozIFJ7H7ygatnLHvd4kATwrP/JldtrfvG8Ayi0TBAMkHQAEgEnWKvU483tuYi9csW7qsqI3cDEkLoZA0H/gqs3qQ9usakqPzNGu+As9rheyFsEuZFsg9zsxkzx9/MboM6wBPKhDeX/irf8ACv8AOairgb5Y4WsnY93LlghGEZUXgVPK2nj3etDGwcXct3Ga3b7QniOQ1mtLxu0yuzhblGa4xWMtvNbt24PEDMCzHiTwTxoQ8ltxFxim4VCBkJLCVgE8fCY15casbSdK3eXal6/3rtvIWcuTM5mMk+HM1KwG1MQlpVWwSAoEhiJERMR0P41ceVq6jXLRUqTkTPlZXhwGBzXFAW40ZSWA5xyoq3fNn9FHPkB7O5pFsuzlU7IyT2ikGYygg96SKkalZ3DKMJjLgxLXFTM0tKidJ0/CrzC7UuO6q9nswZ115AmOFV2yF/xd32v/ADir26vfT2n+VqfBKtrqPaPzrRfJndMR00rPVOo9o/OtC8mw7zfxH86s6I200UqYU9YaKsR8qn/5M/8AKt/7q26sS8qo/wDUz/yrf+6tees+uAfbKTaj1mQfFgKttmeTNb1tCt5wXJ4xkEFgQWBnP3ZyheDAzVTte6FtZjwDIT7mBqwwPlAwypbD4drhQOBmKZSHbP6JU6/dmeBMQYIIW0vJa1q09xrwIRVYrLZu8YEAqJ9vA6xMGg/C4MG+bUkAZtRIOnvox2n5RMPdstbGHyE5SGAUlSAo07skECJJzQBLHWRLZO1haxgvlM6q2bKRodZAYAjTTWk1RF3ldb3bkeZojFy5dZP7jggPbP7yyJ9tcd1d2mxiXG7Zra2wWYk3GAWVX0VBZiSw0ArvvFvvcxlg2rge4c5dWYHMsiGUaxl0BjwrxubvKmDVhcS4S3BrTG3cTUEFHAMTEEEaik1gi8qnb+x/NL2QOLn7yNoQQCCCPaNCJHA0RDyfs9lX7dSzI9xbRZ87LbLBioIyyMjGM0wKpN8Nuee4k3lQrMCDqe6AJZoGZjEkwJJNE9rf3DrZtgW7nbW7VyyrE9wC6bktkCSWAuMB3o51cWmaCexsAbmI7EOyakSCeoXhPU1c75bkDBDMbty40sO/Ze2pykCUdj3xry8OtUuxtpizie2IMSY0nXMGEjTTSpu8e8oxPaNDZnYsdDlGZsxieAqQrtu1uqcXZe6b3Y20IDMxuFQTooAWSzGG0A4AzVbt7Y5wd7sw4bQHPbY5WBggg8wQR0I4ETVzufvfbwlhrV1XYM63O4xR0dCSjo4BgjMw4c/Cq7fTeEY3FC8FK91FglmPcULOZtSTEyetDq9ueTa6wWbzMrWDiJKuUACO+UnhmhY94oX2VgDcutbzsgUMZBPIgaCdONGY8piwoHaZFw5w+SXyklHTtCvCe9MeHGg/YG1lsYk3mEiZAK5gSHVwGXmNIIpxUzb+63m9pLxuFzcXOJBkAXGtameMoT76kbubm3sZZNxLjemqESfvdoczEmAoFtiSeHjXneretMVbConZhVCKgzEKM5uHvMSTJZj7xU3c/foYLDNaEhmuIx0lWVe0lHH3lbPqPCgHNrbKGHv9mtwPOgdMwB72WRMEj4Vc7S3LNrs810t2ltLq8TCvMTJ46VV7wbTtXcSLllWW2CCFJkqM2aJgTHCYoo2nvphL1m2Cl0Xbdq3aD5u4Qh4m3knUE/e6UAnsTZj4i6bSM8gGAmZiYPJQekn3VJ2tu72NhL3aFszsvouCMuXXP6J4jQEkc40rzuptpMLiTduKWEN3dRJMgSRqImdOlPtnbS3bQtqzEBpAM5R1IHAEwPhQdtjbtvilXLcYs+aEk8FzE6lhyUmoG1NmvhcS1gkqwYK0MRBmNYOse2rXZO8628IlknKVdnkK2aSMsZh92OXiaptpY0XMQLgJYDLJMyYMnjrQXo3Fd7XadrKglZZkBJAUkIjPmYwy6KDxFWi7GvIgHZXNCLeqNOYLmiImcve9lNgvKCtuwbQVipfPP65de5oyqwVx3BowPE1Mw/lWKsD2YY6nUXJIOaeZ5ka/uxzoKi5bIiQQG1EgiR1HUeNdNj2g+FVTwIYH3lhUPbG+AxFwM0ghVWAGgZRyB4TqY8ak7uP+oX3/AMxqo5JusF0W64Hhp/WmbdFDqbjT1gTV4XrxcxaLGZgJ6mJoKtt2p0N+6faa52d0wplbrr7IFWg2tZ/aJ8wqUjhhKkEHgRqDRVPY2FluBzcdypkBoiYI/rVVvSua/bHVQJ9rGiyKFN6wRftn93l4MTUFjiNynXCjEF37NmKLJbUgE6CfR0InrVXuXu557f7MObRPMZjyZuRn7tEWL8pAuYPzdrcgdmFYW1BVUDAD2mfSnm3rGhjdXbfmlwuUzdAVDKeIIYHiCDy1pi0zTtvlu75ncCF3fxdWU8A0gEzGvvq6wvk+uNgvOe3ZUgkL39QCAYPojU6AkEwY4VS73bx+eFCEK5AFChYVVVcqqoknTxq7wHlEFvCdgbZJCPbDw0qtzLnWM2UyRoSJE05K9gO7rnJijID5c2jTDQw4wQYPtou3h2oL+IDqioJGgmSckEtqZPsjSKB9n48W77OQYObhE6mRV1htspduqqhgZJ1jofGnw+ry2NR7R+daF5N/Sb+I/maz9OI9o/Oj/wAmpkn2n86s6I200U9MKesNFWK+VpY2gp62l/BmFbVWO+WG3/jLJ622Hwaf61rz1n1xne0tUUdXT+YUQ7sbAtYh3DqSFC+jA1ZoljlaABOsZZiSooa2wxFsZfSzpHtnSozJix6vQ+j8ONEHx3HsQWYnKEB0VZDC27sOBBErodOY140Jbe2Wlm9etgAi2zrJUAnLI1HKqO5ti+rZSRJ8OM6damXsFjHRmKgrwZuME9WmJ9tW0p73BwS3cQVa0L3ogISRJOb7w9HhJPQa6VM8olvDKwXDW1ULCsylirvrmKE65OQ6xPOqPZe1sRgLha0cjsIkamNRoQeetTdu38biypvkuVECSsga6el4mpHVngt3F3dsYjCTctS1vK8rE3u6zGwJ4OcsgjWM3hQLilU40AKFUspyicoHGNeXtqSm8eKw6W7YbKLZzWxr3W0GYQfS0GvhUR7OIa92xWXnNJjj4iaco7bQt4thYa2mItJhyWsKpN4EQSSoJdTAVGzd3Lrw46wMeTbBW7t5kuqrBx2a5vuuyvkYf68lccbvFj7tkWXYtbGgUnQQIGmbkDpPDlVbs1sTh/8ALEEkHloRwIM6UspdeUHA27BtW0RVdFQXSOd1gXcH+HMqQPUor3M3cwl3B4Y3rdsvedrcsbgc920R2eUFS0v9+BqKzradzE4hpuCTJYnmSeJJJ1NWmzt5toWLQtWmZUAiASOQHJhrAHwpeSsIBw4G0AmUZcwBXSJyyRHDjWi737qYa3Yxly1bXLbItqOdu4rlXB5kFcrAnk3UVmYt3+27bLDgyOEcI4T0qfi9u424jq2ou6vqe+ddW73eOp1PWl5KW3ku2JaxJxK3UVyLX6st924WREj/AFMB76bym7GtYU4dbShSbY7Qj71wNcR/+pY06VQbIxeKw2bsgRmyzqQe6Qw4MOYB9oB5UtrYnE4nL2qk5ZjUniSTxJ5kn2k0BVu1snDdlabEW+66Ao2TuO4ie0YDOVBOuSTryoZtYdP0jkyrklu7Hc9CdAeU9af9OYq3aRGUFLQhZmFBOvA8zE1G2fdvm8MTaAzq0gzADACI1nTSii3ePZ+FGDm2gF4ISxRYSANJzd7tJ45e70qp3J2fbuW7r3EVhbOZpAkqMgyqYMFiwE8pnlUTaW0cU6P2irDBixGp14n0vGo2wsViFR1sAMhIzTzI4cxNBP8AKBhLVq8osqqCIbLOUuAubJJJyydJJPHhMAr2DupYvWMxtiRAEKIgKrMSSpBME6SDzGbgAba+DxL63UC5AdBAI4EyJngKkbK2vi7n6uyA3orABlj90RPeMimTDQrO42HzQ2WCyqrLaXUNcw6AlSNCO1I48QPfmm17CrjFAUATb0iBxgyOXCrfH29o2lzXbRtgzBZCsxrpmOp0mqBFu4m5nEFly66ADUkcTrrTJhoF3ZFkBwwQg2c6GAsswRhpzMF1jqD0qk3a/wCHT3/zGoV7GY4qJKEKIHomBJaBr1JPvrtsO/lwoY/dDn4FjQXzChjer/Ms/wCr81qZgtsXbq5ktCJjW4B/SqjeK87XLYZcjCYhg05iB7tRQH13du0Nnpie6Wa4bZXII56AxxGUnprHLWj3c/4ZB/EP+pqgg4/s+IyA6erm9k5ZqJsHa9zJ2aIpyySWaPSJPTqaqCo0Kb2n9fa/h/3VbfpS4roHtqA7BZV5gmeUeFVO+SfrbUcSp/MVFGf6MsnAi4E74u9mxIXLBRmAUR4c9ePKhfya4BbuKKNa7XopMAkB4zHiFBAJjWAakLs3aQw/aSOxzcdIzDuyRHUkZoiTE1V7O2VirLF7TBSeJ15zzjTnVzds8pZ+U7AW7VxRbTIJ4ZWXUoCcuYBimYNGbWKKdg7HtXMAXNmH7N3V9YYoFJAjuAATIbU5hFZ3vJcxBy9u2bU5SI5defOrfA4XHCwcl5Rb7krPUHLKx3uHGDwqRqVncIu59lP0jldQy9pBBE6doARHsom3swa28aFVVUBhAUaQbZOndX28PjQhuoz+eHnc14cS+YcPfRhvkrLjSGBEOIB1IXIconnpFXkHZcEGo9o/MUd+TB6ArL6j4/DX+laV5MsMAgNSdQsbaKKVPSrLRVlPlotd/DN/zF/I1q1Zx5aLE4ey/q3Y+ZT9K152z60x/aP3OX6xPzo1xW8OGKvI7QEdxWtLlt6HLbBBnKGykmYOunGQ7EWFuLlbUVGXYFn975jRKQ94sUt3aJddEa6CJEd0vIkctK2Ld3ebB28KLZfLkUs63FBF5zxygEzroATyX3ZX9nbP73zU/wBnbP73zf2pOZs5Ss3kxXa4vMQFzEGFACrLHQAaAARWi4LbNlMOiZWzIzXc0AhrjJcQrHIAG1rOuU6DmF/Zyz+/839qf7P2ur/N/ar2ysUj79YtLuMzIIRjKjKFgSB6I4cKte0XqPiKgHd2yeb/ADD6Ux3cs9X+YfSpJGFh2i9R8abMvUVXfZ6z1f5h9Kb7P2er/MPpSlWfaL4V7W6vhVR+gbPV/mH0rydiWer/ADD6UoXJuL4V5NxfCqc7Gs9X+YfSmOx7PV/m/tShb518KRur4VTHZNnq/wA39qb9FWer/N/ahaXtu4OwaPD8xU/yc7TTD/rWXOULlFkAFyFUZiQYABY8DqB7RS/oqz+/839qf9G2f3/m/tSgW71bXstgXs2gRlMqWRZyB8UYzSSNLtvTmc3vrPJdi7Vq9nv5sqOG7oBOYDu6HkDr7qpf0bZ/f+b+1P8Aoyz+/wDN/ag07yj7dsXcMBba3cdw7O4Udoihe6jNxB1Aj9zx1zvyfXwl/MSBle02pgaEnU8h41G/Rln9/wCb+1P+irPR/m/tQaNvxtm3ewwHaKzKwIAYNxVwfvGOXL4zoC+TjHrau3SzFCbeVXUAshM95QSJ6aEGGNRP0VZ6P839q9DY9g8m+b+1Ac7V2/h2tOqqAzoylilpW9NWWSpA4AkwBqRyFBuzB/gWH7tz/dXIbEsdG+arLCqiJkAOXUQTPHjQdfJxta1ZRjdtJdHfGVyBlkDUTprwMjhMRzqt+Mcl3FpctoltYHcQgqsEeA4wTw5muv6Bw/qt8xp/0Fh/Vb5jVQWfaG0NnnDQM3a9oGzjLHWJ48o4az4UE7i7SGHxTOyo4APduRkaZGs+2fdUwbCw/qH5jXr9BYf1T8zVFWO9+3lxV6wypatkPaEWyJMAiT1jgNNBA1of3vEXLR8G/MVaYfZFhGDKmqmRLMdfjUnG4a1ejtFzRMakRPHgaC2t73YbzXsy36zszZHeTJkN4X8x1kMDIiOhmvGxN5cNZz9oyOGywP1bCRm4hjH3qov0Jh/2f/U31pfobDfsx8W+tVKcfKJtTD3zZOHgBVCsAFGonXukzpl1Jk0V7K3wwYw1tbjy62lUE5ZtnKqFVJaYMFtI4kczI2NkYf8AZj4t9aR2Xh/2a/j9anKKUWx8atvGO5YKJchpjXNIg0S7wbft4rF50YHM/dA4hQpAkaxpHvqGdl2P2a16s4a0hlUUHqBrRVgo/Jv5TWq+Te1FoVk9m7M+yPiQP61s24NmLIp61BG5FtKlSrLRUNeUDZPnGCuIPSADL/Euv1HvolrliLWZSKsTU2kxcU+Xbl0qSCDpTDE+BrUt59xz2hZEGpngaoDuhd/Zr8G+tawzkGjGeBp/PPbRh9j7v7Nfg31pvsde/Zr8D9amDIQ86ped0XHcy96g+B+teDuTe9X8KXC1IU88FN54KLPsTe9QfCl9ib3qD4UwVIROLFeDixRidyL3qD4U32Hu+oPhS4KkGNiq5tiaN/sNd9QfCl9hrvqD4UuEqQKcTXg36PPsLd9QfCl9hLvqD4UwVIC7al2lHv2Fu+oPhS+wt31B8KXC1ICz0s9Hv2Fu+oPhS+wt31B8KFSAs9LtKPfsLd9QfCn+wt31B8DQqQD2xpecGj47jXfUHwpfYa76g+FLgqQD5yfGvQxTeNH32Iu+oPgaX2Ku/sx8D9auEqQEMW3Q17GNbxo7G5d39mvwP1p/sZd/Zr8D9aYMgUY1vGn87bxo5G5t39mvwP1p/sdd/Zr8D9aYMgbztvGn87bxo3O5171F+Wl9jr/qj5RUwtSCPOn8aXbv4/jR3a3Mvk8B8o+lSxuHe8PlX6UwVLOO1ueNNnueP41pP2Cvf+Kv0pxuFe/8VfpTBUs1m540stzxrUB5P73X8B9Kf/8Az+96x/CmCpZYbNzxpDD3OhrWLfk8u+sfjXseTu56zfE0wVIB2XgWXKh9NiGYdAPRB8dSfhW8bpYXJZWelDOwfJ/2b5m1o/w9gKoAqepuViKdaVKlUUqVKlQeGtA8RXjzVegp6VA3mq9BS81XoKelQN5qvQUvNV6CnpUDear0FLzVegp6VA3mq9BS81XoKelQN5qvQUvNV6CnpUDear0FLzVegp6VA3mq9BS81XoKelQN5qvQUvNV6CnpUDear0FLzVegp6VA3mq9BS81XoKelQN5qvQUvNV6CnpUDear0FLzVegp6VA3mq9BS81XoKelQN5qvQUvNV6CnpUCGGXoK9dkOlKlQLsh0pdkOlKlQPkFLIKVKgfKKWWlSoFFPSpUCpUqVB//2Q=="/>
          <p:cNvSpPr>
            <a:spLocks noChangeAspect="1" noChangeArrowheads="1"/>
          </p:cNvSpPr>
          <p:nvPr/>
        </p:nvSpPr>
        <p:spPr bwMode="auto">
          <a:xfrm>
            <a:off x="460375" y="-1203325"/>
            <a:ext cx="7143750" cy="3143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630"/>
          <a:stretch/>
        </p:blipFill>
        <p:spPr>
          <a:xfrm>
            <a:off x="493577" y="2298821"/>
            <a:ext cx="2146300" cy="3939285"/>
          </a:xfrm>
          <a:prstGeom prst="rect">
            <a:avLst/>
          </a:prstGeom>
        </p:spPr>
      </p:pic>
    </p:spTree>
    <p:extLst>
      <p:ext uri="{BB962C8B-B14F-4D97-AF65-F5344CB8AC3E}">
        <p14:creationId xmlns:p14="http://schemas.microsoft.com/office/powerpoint/2010/main" val="644262258"/>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 Representing Data Electronically</a:t>
            </a:r>
          </a:p>
        </p:txBody>
      </p:sp>
      <p:sp>
        <p:nvSpPr>
          <p:cNvPr id="4" name="Slide Number Placeholder 3"/>
          <p:cNvSpPr>
            <a:spLocks noGrp="1"/>
          </p:cNvSpPr>
          <p:nvPr>
            <p:ph type="sldNum" sz="quarter" idx="4"/>
          </p:nvPr>
        </p:nvSpPr>
        <p:spPr/>
        <p:txBody>
          <a:bodyPr/>
          <a:lstStyle/>
          <a:p>
            <a:fld id="{27C98126-00D4-4536-8967-EB49841E9AA8}" type="slidenum">
              <a:rPr lang="en-US" smtClean="0"/>
              <a:pPr/>
              <a:t>9</a:t>
            </a:fld>
            <a:endParaRPr lang="en-US" dirty="0"/>
          </a:p>
        </p:txBody>
      </p:sp>
    </p:spTree>
    <p:extLst>
      <p:ext uri="{BB962C8B-B14F-4D97-AF65-F5344CB8AC3E}">
        <p14:creationId xmlns:p14="http://schemas.microsoft.com/office/powerpoint/2010/main" val="80686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5.5 Softcopy Output</a:t>
            </a:r>
          </a:p>
        </p:txBody>
      </p:sp>
      <p:sp>
        <p:nvSpPr>
          <p:cNvPr id="3" name="Text Placeholder 2"/>
          <p:cNvSpPr>
            <a:spLocks noGrp="1"/>
          </p:cNvSpPr>
          <p:nvPr>
            <p:ph type="body" idx="1"/>
          </p:nvPr>
        </p:nvSpPr>
        <p:spPr/>
        <p:txBody>
          <a:bodyPr/>
          <a:lstStyle/>
          <a:p>
            <a:r>
              <a:rPr lang="en-US" dirty="0"/>
              <a:t>Display Screens</a:t>
            </a:r>
          </a:p>
        </p:txBody>
      </p:sp>
    </p:spTree>
    <p:extLst>
      <p:ext uri="{BB962C8B-B14F-4D97-AF65-F5344CB8AC3E}">
        <p14:creationId xmlns:p14="http://schemas.microsoft.com/office/powerpoint/2010/main" val="352176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7167" y="1589519"/>
            <a:ext cx="8203962" cy="4973652"/>
          </a:xfrm>
        </p:spPr>
        <p:txBody>
          <a:bodyPr>
            <a:normAutofit/>
          </a:bodyPr>
          <a:lstStyle/>
          <a:p>
            <a:pPr marL="0" indent="0">
              <a:buNone/>
            </a:pPr>
            <a:r>
              <a:rPr lang="en-US" sz="2200" b="1" i="1" dirty="0">
                <a:solidFill>
                  <a:schemeClr val="accent3">
                    <a:lumMod val="75000"/>
                  </a:schemeClr>
                </a:solidFill>
              </a:rPr>
              <a:t>Features of display screens to consider include screen dimension, screen clarity, and color and resolution standards.</a:t>
            </a:r>
          </a:p>
          <a:p>
            <a:pPr marL="0" indent="0">
              <a:buNone/>
            </a:pPr>
            <a:endParaRPr lang="en-US" b="1" dirty="0"/>
          </a:p>
          <a:p>
            <a:pPr marL="0" indent="0">
              <a:buNone/>
            </a:pPr>
            <a:r>
              <a:rPr lang="en-US" b="1" dirty="0"/>
              <a:t>Screen size &amp; aspect ratio</a:t>
            </a:r>
          </a:p>
          <a:p>
            <a:r>
              <a:rPr lang="en-US" dirty="0"/>
              <a:t>The </a:t>
            </a:r>
            <a:r>
              <a:rPr lang="en-US" b="1" dirty="0">
                <a:solidFill>
                  <a:schemeClr val="accent2">
                    <a:lumMod val="60000"/>
                    <a:lumOff val="40000"/>
                  </a:schemeClr>
                </a:solidFill>
              </a:rPr>
              <a:t>active display area </a:t>
            </a:r>
            <a:r>
              <a:rPr lang="en-US" dirty="0"/>
              <a:t>is the size of a computer screen measured diagonally from corner to corner in inches. </a:t>
            </a:r>
          </a:p>
          <a:p>
            <a:pPr lvl="1"/>
            <a:r>
              <a:rPr lang="en-US" dirty="0"/>
              <a:t>Desktop computers are commonly 15–30 inches (laptops 12–18 inches, tablets 8.4–14.1 inches, and smartphones 2.5–4.1 inches).</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300" b="6484"/>
          <a:stretch/>
        </p:blipFill>
        <p:spPr>
          <a:xfrm>
            <a:off x="9978213" y="2854295"/>
            <a:ext cx="2011680" cy="2385013"/>
          </a:xfrm>
          <a:prstGeom prst="rect">
            <a:avLst/>
          </a:prstGeom>
        </p:spPr>
      </p:pic>
    </p:spTree>
    <p:extLst>
      <p:ext uri="{BB962C8B-B14F-4D97-AF65-F5344CB8AC3E}">
        <p14:creationId xmlns:p14="http://schemas.microsoft.com/office/powerpoint/2010/main" val="51106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74320" lvl="1"/>
            <a:r>
              <a:rPr lang="en-US" sz="2800" dirty="0"/>
              <a:t>The </a:t>
            </a:r>
            <a:r>
              <a:rPr lang="en-US" sz="2800" b="1" dirty="0">
                <a:solidFill>
                  <a:schemeClr val="accent2">
                    <a:lumMod val="60000"/>
                    <a:lumOff val="40000"/>
                  </a:schemeClr>
                </a:solidFill>
              </a:rPr>
              <a:t>aspect ratio </a:t>
            </a:r>
            <a:r>
              <a:rPr lang="en-US" sz="2800" dirty="0"/>
              <a:t>is the proportional relationship of a display screen’s width and height. </a:t>
            </a:r>
          </a:p>
          <a:p>
            <a:pPr marL="674370" lvl="2"/>
            <a:r>
              <a:rPr lang="en-US" sz="2400" dirty="0"/>
              <a:t>Standard displays have a 4:3 aspect ratio (4 units wide to 3 units high); wide-screen displays have 16:9 or 16:10.</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4119" b="5814"/>
          <a:stretch/>
        </p:blipFill>
        <p:spPr>
          <a:xfrm>
            <a:off x="3240636" y="3819971"/>
            <a:ext cx="6675120" cy="1737521"/>
          </a:xfrm>
          <a:prstGeom prst="rect">
            <a:avLst/>
          </a:prstGeom>
        </p:spPr>
      </p:pic>
    </p:spTree>
    <p:extLst>
      <p:ext uri="{BB962C8B-B14F-4D97-AF65-F5344CB8AC3E}">
        <p14:creationId xmlns:p14="http://schemas.microsoft.com/office/powerpoint/2010/main" val="180514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2262" y="4101981"/>
            <a:ext cx="3297381" cy="1819328"/>
          </a:xfrm>
          <a:prstGeom prst="rect">
            <a:avLst/>
          </a:prstGeom>
        </p:spPr>
      </p:pic>
      <p:sp>
        <p:nvSpPr>
          <p:cNvPr id="3" name="Content Placeholder 2"/>
          <p:cNvSpPr>
            <a:spLocks noGrp="1"/>
          </p:cNvSpPr>
          <p:nvPr>
            <p:ph idx="1"/>
          </p:nvPr>
        </p:nvSpPr>
        <p:spPr>
          <a:xfrm>
            <a:off x="2264636" y="1817225"/>
            <a:ext cx="8144142" cy="4751355"/>
          </a:xfrm>
        </p:spPr>
        <p:txBody>
          <a:bodyPr>
            <a:normAutofit/>
          </a:bodyPr>
          <a:lstStyle/>
          <a:p>
            <a:pPr marL="0" indent="0">
              <a:buNone/>
              <a:defRPr/>
            </a:pPr>
            <a:r>
              <a:rPr lang="en-US" b="1" dirty="0"/>
              <a:t>Screen Clarity </a:t>
            </a:r>
            <a:endParaRPr lang="en-US" sz="2000" dirty="0"/>
          </a:p>
          <a:p>
            <a:pPr marL="274320" lvl="1">
              <a:defRPr/>
            </a:pPr>
            <a:r>
              <a:rPr lang="en-US" b="1" dirty="0">
                <a:solidFill>
                  <a:schemeClr val="accent2">
                    <a:lumMod val="60000"/>
                    <a:lumOff val="40000"/>
                  </a:schemeClr>
                </a:solidFill>
              </a:rPr>
              <a:t>Dot pitch (dp) </a:t>
            </a:r>
            <a:r>
              <a:rPr lang="en-US" dirty="0"/>
              <a:t>is the amount of space between adjacent pixels (square picture elements) on screen.</a:t>
            </a:r>
          </a:p>
          <a:p>
            <a:pPr marL="960120" lvl="3">
              <a:defRPr/>
            </a:pPr>
            <a:r>
              <a:rPr lang="en-US" dirty="0"/>
              <a:t>The closer the pixels, the crisper the image.</a:t>
            </a:r>
          </a:p>
          <a:p>
            <a:pPr marL="960120" lvl="3">
              <a:defRPr/>
            </a:pPr>
            <a:r>
              <a:rPr lang="en-US" dirty="0"/>
              <a:t>Get .25 dp or better.</a:t>
            </a:r>
          </a:p>
          <a:p>
            <a:pPr marL="274320" lvl="3">
              <a:defRPr/>
            </a:pPr>
            <a:r>
              <a:rPr lang="en-US" sz="2400" b="1" dirty="0">
                <a:solidFill>
                  <a:schemeClr val="accent2">
                    <a:lumMod val="60000"/>
                    <a:lumOff val="40000"/>
                  </a:schemeClr>
                </a:solidFill>
              </a:rPr>
              <a:t>Resolution</a:t>
            </a:r>
            <a:r>
              <a:rPr lang="en-US" sz="2400" dirty="0"/>
              <a:t> refers to the image sharpness.</a:t>
            </a:r>
          </a:p>
          <a:p>
            <a:pPr marL="960120" lvl="3">
              <a:defRPr/>
            </a:pPr>
            <a:r>
              <a:rPr lang="en-US" dirty="0"/>
              <a:t>The more pixels, the better the resolution.</a:t>
            </a:r>
          </a:p>
          <a:p>
            <a:pPr marL="960120" lvl="3">
              <a:defRPr/>
            </a:pPr>
            <a:r>
              <a:rPr lang="en-US" dirty="0"/>
              <a:t>Expressed in dots per inch (dpi) .</a:t>
            </a:r>
          </a:p>
        </p:txBody>
      </p:sp>
      <p:sp>
        <p:nvSpPr>
          <p:cNvPr id="4" name="Slide Number Placeholder 3"/>
          <p:cNvSpPr>
            <a:spLocks noGrp="1"/>
          </p:cNvSpPr>
          <p:nvPr>
            <p:ph type="sldNum" sz="quarter" idx="4"/>
          </p:nvPr>
        </p:nvSpPr>
        <p:spPr/>
        <p:txBody>
          <a:bodyPr/>
          <a:lstStyle/>
          <a:p>
            <a:fld id="{27C98126-00D4-4536-8967-EB49841E9AA8}" type="slidenum">
              <a:rPr lang="en-US" smtClean="0"/>
              <a:pPr/>
              <a:t>93</a:t>
            </a:fld>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663" t="21037" r="6768" b="3104"/>
          <a:stretch/>
        </p:blipFill>
        <p:spPr>
          <a:xfrm>
            <a:off x="692208" y="1649338"/>
            <a:ext cx="1645920" cy="2554381"/>
          </a:xfrm>
          <a:prstGeom prst="rect">
            <a:avLst/>
          </a:prstGeom>
        </p:spPr>
      </p:pic>
      <p:cxnSp>
        <p:nvCxnSpPr>
          <p:cNvPr id="10" name="Straight Arrow Connector 9"/>
          <p:cNvCxnSpPr/>
          <p:nvPr/>
        </p:nvCxnSpPr>
        <p:spPr>
          <a:xfrm flipH="1">
            <a:off x="9802026" y="3700329"/>
            <a:ext cx="615297" cy="50339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374593" y="3452500"/>
            <a:ext cx="1589518" cy="369332"/>
          </a:xfrm>
          <a:prstGeom prst="rect">
            <a:avLst/>
          </a:prstGeom>
          <a:noFill/>
        </p:spPr>
        <p:txBody>
          <a:bodyPr wrap="square" rtlCol="0">
            <a:spAutoFit/>
          </a:bodyPr>
          <a:lstStyle/>
          <a:p>
            <a:r>
              <a:rPr lang="en-US" b="1" dirty="0"/>
              <a:t>pixel</a:t>
            </a:r>
          </a:p>
        </p:txBody>
      </p:sp>
    </p:spTree>
    <p:extLst>
      <p:ext uri="{BB962C8B-B14F-4D97-AF65-F5344CB8AC3E}">
        <p14:creationId xmlns:p14="http://schemas.microsoft.com/office/powerpoint/2010/main" val="413772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1873" y="1610687"/>
            <a:ext cx="9664116" cy="4001549"/>
          </a:xfrm>
        </p:spPr>
        <p:txBody>
          <a:bodyPr>
            <a:normAutofit/>
          </a:bodyPr>
          <a:lstStyle/>
          <a:p>
            <a:pPr marL="0" indent="0">
              <a:buNone/>
            </a:pPr>
            <a:r>
              <a:rPr lang="en-US" b="1" dirty="0"/>
              <a:t>Screen Clarity </a:t>
            </a:r>
            <a:r>
              <a:rPr lang="en-US" sz="2000" dirty="0"/>
              <a:t>(</a:t>
            </a:r>
            <a:r>
              <a:rPr lang="en-US" sz="2000" i="1" dirty="0"/>
              <a:t>continued</a:t>
            </a:r>
            <a:r>
              <a:rPr lang="en-US" sz="2000" dirty="0"/>
              <a:t>) </a:t>
            </a:r>
          </a:p>
          <a:p>
            <a:pPr marL="0" indent="0">
              <a:buNone/>
            </a:pPr>
            <a:endParaRPr lang="en-US" sz="2000" dirty="0"/>
          </a:p>
          <a:p>
            <a:pPr marL="274320" lvl="2">
              <a:defRPr/>
            </a:pPr>
            <a:r>
              <a:rPr lang="en-US" sz="2400" b="1" dirty="0">
                <a:solidFill>
                  <a:schemeClr val="accent2">
                    <a:lumMod val="60000"/>
                    <a:lumOff val="40000"/>
                  </a:schemeClr>
                </a:solidFill>
              </a:rPr>
              <a:t>Color depth </a:t>
            </a:r>
            <a:r>
              <a:rPr lang="en-US" sz="2400" dirty="0"/>
              <a:t>(bit depth) is the number of bits stored in a dot (pixel).</a:t>
            </a:r>
          </a:p>
          <a:p>
            <a:pPr marL="960120" lvl="3">
              <a:defRPr/>
            </a:pPr>
            <a:r>
              <a:rPr lang="en-US" sz="2200" dirty="0"/>
              <a:t>The higher the number the more true the colors.</a:t>
            </a:r>
          </a:p>
          <a:p>
            <a:pPr marL="960120" lvl="3">
              <a:defRPr/>
            </a:pPr>
            <a:r>
              <a:rPr lang="en-US" sz="2200" dirty="0"/>
              <a:t>24-bit color depth is better than 8-bit color depth, but it needs more video card memory.</a:t>
            </a:r>
          </a:p>
          <a:p>
            <a:pPr marL="274320" lvl="1"/>
            <a:r>
              <a:rPr lang="en-US" b="1" dirty="0">
                <a:solidFill>
                  <a:schemeClr val="accent2">
                    <a:lumMod val="60000"/>
                    <a:lumOff val="40000"/>
                  </a:schemeClr>
                </a:solidFill>
              </a:rPr>
              <a:t>Refresh rate </a:t>
            </a:r>
            <a:r>
              <a:rPr lang="en-US" dirty="0"/>
              <a:t>is the number of times per second the pixels are recharged – a higher rate gives less flicker.</a:t>
            </a:r>
          </a:p>
        </p:txBody>
      </p:sp>
      <p:sp>
        <p:nvSpPr>
          <p:cNvPr id="4" name="Slide Number Placeholder 3"/>
          <p:cNvSpPr>
            <a:spLocks noGrp="1"/>
          </p:cNvSpPr>
          <p:nvPr>
            <p:ph type="sldNum" sz="quarter" idx="4"/>
          </p:nvPr>
        </p:nvSpPr>
        <p:spPr/>
        <p:txBody>
          <a:bodyPr/>
          <a:lstStyle/>
          <a:p>
            <a:fld id="{27C98126-00D4-4536-8967-EB49841E9AA8}" type="slidenum">
              <a:rPr lang="en-US" smtClean="0"/>
              <a:pPr/>
              <a:t>94</a:t>
            </a:fld>
            <a:endParaRPr lang="en-US" dirty="0"/>
          </a:p>
        </p:txBody>
      </p:sp>
      <p:sp>
        <p:nvSpPr>
          <p:cNvPr id="5" name="Rectangle 4"/>
          <p:cNvSpPr/>
          <p:nvPr/>
        </p:nvSpPr>
        <p:spPr>
          <a:xfrm>
            <a:off x="6201486" y="579524"/>
            <a:ext cx="2827649" cy="1477328"/>
          </a:xfrm>
          <a:prstGeom prst="rect">
            <a:avLst/>
          </a:prstGeom>
          <a:solidFill>
            <a:schemeClr val="accent2">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b="1" dirty="0"/>
              <a:t>Standard bit depths</a:t>
            </a:r>
          </a:p>
          <a:p>
            <a:r>
              <a:rPr lang="en-US" b="1" dirty="0"/>
              <a:t>for color</a:t>
            </a:r>
          </a:p>
          <a:p>
            <a:r>
              <a:rPr lang="en-US" dirty="0"/>
              <a:t>8-bit—256 colors</a:t>
            </a:r>
          </a:p>
          <a:p>
            <a:r>
              <a:rPr lang="en-US" dirty="0"/>
              <a:t>16-bit—65,536 colors</a:t>
            </a:r>
          </a:p>
          <a:p>
            <a:r>
              <a:rPr lang="en-US" dirty="0"/>
              <a:t>24-bit—16,777,216 colors</a:t>
            </a:r>
          </a:p>
        </p:txBody>
      </p:sp>
    </p:spTree>
    <p:extLst>
      <p:ext uri="{BB962C8B-B14F-4D97-AF65-F5344CB8AC3E}">
        <p14:creationId xmlns:p14="http://schemas.microsoft.com/office/powerpoint/2010/main" val="155396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0037" y="1657884"/>
            <a:ext cx="8921810" cy="4843583"/>
          </a:xfrm>
        </p:spPr>
        <p:txBody>
          <a:bodyPr>
            <a:normAutofit/>
          </a:bodyPr>
          <a:lstStyle/>
          <a:p>
            <a:endParaRPr lang="en-US" sz="2200" dirty="0"/>
          </a:p>
          <a:p>
            <a:pPr lvl="1"/>
            <a:r>
              <a:rPr lang="en-US" sz="2800" dirty="0"/>
              <a:t>Microcomputers come with graphics cards (video cards) that work with the screen.</a:t>
            </a:r>
          </a:p>
          <a:p>
            <a:pPr lvl="1"/>
            <a:r>
              <a:rPr lang="en-US" sz="2800" dirty="0"/>
              <a:t>Graphics cards have their own memory (</a:t>
            </a:r>
            <a:r>
              <a:rPr lang="en-US" sz="2800" b="1" dirty="0"/>
              <a:t>VRAM</a:t>
            </a:r>
            <a:r>
              <a:rPr lang="en-US" sz="2800" dirty="0"/>
              <a:t>), which stores each pixel’s information.</a:t>
            </a:r>
          </a:p>
          <a:p>
            <a:pPr lvl="1"/>
            <a:r>
              <a:rPr lang="en-US" sz="2800" dirty="0"/>
              <a:t>The more VRAM, the higher the resolution you can use.</a:t>
            </a:r>
          </a:p>
          <a:p>
            <a:pPr lvl="1"/>
            <a:r>
              <a:rPr lang="en-US" sz="2800" dirty="0"/>
              <a:t>Desktop publishers, graphics artists, and gamers need lots of VRAM.</a:t>
            </a:r>
          </a:p>
          <a:p>
            <a:pPr marL="457200" lvl="1" indent="0">
              <a:buNone/>
            </a:pPr>
            <a:endParaRPr lang="en-US" dirty="0"/>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95</a:t>
            </a:fld>
            <a:endParaRPr lang="en-US" dirty="0"/>
          </a:p>
        </p:txBody>
      </p:sp>
      <p:pic>
        <p:nvPicPr>
          <p:cNvPr id="7170" name="Picture 2" descr="http://wololo.net/wagic/wp-content/uploads/2013/05/oldcard-849x102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762" b="2082"/>
          <a:stretch/>
        </p:blipFill>
        <p:spPr bwMode="auto">
          <a:xfrm>
            <a:off x="9494385" y="816843"/>
            <a:ext cx="2699658" cy="33449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85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166" y="2883877"/>
            <a:ext cx="10986868" cy="3679292"/>
          </a:xfrm>
        </p:spPr>
        <p:txBody>
          <a:bodyPr>
            <a:normAutofit/>
          </a:bodyPr>
          <a:lstStyle/>
          <a:p>
            <a:pPr marL="0" indent="0">
              <a:buNone/>
            </a:pPr>
            <a:r>
              <a:rPr lang="en-US" b="1" dirty="0"/>
              <a:t>Types of Display Devices</a:t>
            </a:r>
          </a:p>
          <a:p>
            <a:r>
              <a:rPr lang="en-US" sz="2400" dirty="0"/>
              <a:t>The most common type of display                                                             screens, </a:t>
            </a:r>
            <a:r>
              <a:rPr lang="en-US" sz="2400" b="1" dirty="0">
                <a:solidFill>
                  <a:srgbClr val="FF0000"/>
                </a:solidFill>
              </a:rPr>
              <a:t>flat-panel displays</a:t>
            </a:r>
            <a:r>
              <a:rPr lang="en-US" sz="2400" b="1" dirty="0"/>
              <a:t> </a:t>
            </a:r>
            <a:r>
              <a:rPr lang="en-US" sz="2400" dirty="0"/>
              <a:t>are made                                                                                     up of two plates of glass separated by a                                                                        layer of a substance in which light is manipulated.</a:t>
            </a:r>
          </a:p>
          <a:p>
            <a:r>
              <a:rPr lang="en-US" sz="2400" dirty="0"/>
              <a:t>One type of flat-panel display is the </a:t>
            </a:r>
            <a:r>
              <a:rPr lang="en-US" sz="2400" b="1" dirty="0">
                <a:solidFill>
                  <a:srgbClr val="FF0000"/>
                </a:solidFill>
              </a:rPr>
              <a:t>liquid crystal display (LCD)</a:t>
            </a:r>
            <a:r>
              <a:rPr lang="en-US" sz="2400" b="1" dirty="0"/>
              <a:t>, in which molecules of liquid crystal line up in a way that alters their optical properties, creating images on the screen by transmitting or blocking light.</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43240" r="9864"/>
          <a:stretch/>
        </p:blipFill>
        <p:spPr>
          <a:xfrm>
            <a:off x="5840435" y="-1"/>
            <a:ext cx="6400800" cy="4420788"/>
          </a:xfrm>
          <a:prstGeom prst="rect">
            <a:avLst/>
          </a:prstGeom>
        </p:spPr>
      </p:pic>
      <p:sp>
        <p:nvSpPr>
          <p:cNvPr id="5" name="Rectangle 4"/>
          <p:cNvSpPr/>
          <p:nvPr/>
        </p:nvSpPr>
        <p:spPr>
          <a:xfrm>
            <a:off x="11113477" y="0"/>
            <a:ext cx="1148863" cy="773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99707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6769" y="1817225"/>
            <a:ext cx="10175631" cy="4710184"/>
          </a:xfrm>
        </p:spPr>
        <p:txBody>
          <a:bodyPr>
            <a:normAutofit/>
          </a:bodyPr>
          <a:lstStyle/>
          <a:p>
            <a:pPr marL="0" lvl="1" indent="0">
              <a:buNone/>
            </a:pPr>
            <a:r>
              <a:rPr lang="en-US" sz="2800" b="1" dirty="0"/>
              <a:t>Other types of displays:</a:t>
            </a:r>
          </a:p>
          <a:p>
            <a:r>
              <a:rPr lang="en-US" sz="2400" b="1" dirty="0">
                <a:solidFill>
                  <a:srgbClr val="FF3300"/>
                </a:solidFill>
              </a:rPr>
              <a:t>Plasma displays:  </a:t>
            </a:r>
            <a:r>
              <a:rPr lang="en-US" sz="2400" dirty="0"/>
              <a:t>A layer of gas is sandwiched between two glass plates, and when voltage is applied, the gas releases ultraviolet light, which activates the pixels on the screen and forms an image. Although expensive, plasma monitors offer brighter colors and screen sizes up to 150 inches wide; however, they usually do not last as long as other display types.</a:t>
            </a:r>
          </a:p>
          <a:p>
            <a:pPr marL="274320" lvl="1"/>
            <a:r>
              <a:rPr lang="en-US" dirty="0"/>
              <a:t>Cathode-ray tube (CRT) and others: Falling out of use.</a:t>
            </a:r>
          </a:p>
          <a:p>
            <a:pPr marL="274320" lvl="1"/>
            <a:r>
              <a:rPr lang="en-US" dirty="0"/>
              <a:t>Multiple screens: Splitting the monitor display area into multiple screens, to view different documents at once.</a:t>
            </a:r>
          </a:p>
        </p:txBody>
      </p:sp>
    </p:spTree>
    <p:extLst>
      <p:ext uri="{BB962C8B-B14F-4D97-AF65-F5344CB8AC3E}">
        <p14:creationId xmlns:p14="http://schemas.microsoft.com/office/powerpoint/2010/main" val="74759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 Hardcopy Output</a:t>
            </a:r>
          </a:p>
        </p:txBody>
      </p:sp>
      <p:sp>
        <p:nvSpPr>
          <p:cNvPr id="3" name="Text Placeholder 2"/>
          <p:cNvSpPr>
            <a:spLocks noGrp="1"/>
          </p:cNvSpPr>
          <p:nvPr>
            <p:ph type="body" idx="1"/>
          </p:nvPr>
        </p:nvSpPr>
        <p:spPr/>
        <p:txBody>
          <a:bodyPr/>
          <a:lstStyle/>
          <a:p>
            <a:r>
              <a:rPr lang="en-US" dirty="0"/>
              <a:t>Printers</a:t>
            </a:r>
          </a:p>
        </p:txBody>
      </p:sp>
    </p:spTree>
    <p:extLst>
      <p:ext uri="{BB962C8B-B14F-4D97-AF65-F5344CB8AC3E}">
        <p14:creationId xmlns:p14="http://schemas.microsoft.com/office/powerpoint/2010/main" val="233672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0688" y="1519311"/>
            <a:ext cx="9971713" cy="5024103"/>
          </a:xfrm>
        </p:spPr>
        <p:txBody>
          <a:bodyPr>
            <a:normAutofit/>
          </a:bodyPr>
          <a:lstStyle/>
          <a:p>
            <a:pPr marL="342900" lvl="1" indent="-342900"/>
            <a:r>
              <a:rPr lang="en-US" sz="2800" dirty="0"/>
              <a:t>Printers print text and graphics on paper or other </a:t>
            </a:r>
            <a:r>
              <a:rPr lang="en-US" sz="2800" b="1" dirty="0"/>
              <a:t>hardcopy</a:t>
            </a:r>
            <a:r>
              <a:rPr lang="en-US" sz="2800" dirty="0"/>
              <a:t> materials.</a:t>
            </a:r>
          </a:p>
          <a:p>
            <a:pPr marL="274320" lvl="1"/>
            <a:r>
              <a:rPr lang="en-US" sz="2800" dirty="0"/>
              <a:t>Printer resolution is measured by </a:t>
            </a:r>
            <a:r>
              <a:rPr lang="en-US" sz="2800" b="1" dirty="0"/>
              <a:t>dpi (dots per inch)</a:t>
            </a:r>
            <a:r>
              <a:rPr lang="en-US" sz="2800" dirty="0"/>
              <a:t>;</a:t>
            </a:r>
            <a:r>
              <a:rPr lang="en-US" sz="2800" b="1" dirty="0"/>
              <a:t> </a:t>
            </a:r>
            <a:r>
              <a:rPr lang="en-US" sz="2800" dirty="0"/>
              <a:t>1,200 x 1,200 is the most common for microcomputers.</a:t>
            </a:r>
          </a:p>
          <a:p>
            <a:pPr marL="274320" lvl="1"/>
            <a:r>
              <a:rPr lang="en-US" sz="2800" dirty="0"/>
              <a:t>Printers are either impact or nonimpact – </a:t>
            </a:r>
            <a:r>
              <a:rPr lang="en-US" sz="2800" b="1" dirty="0">
                <a:solidFill>
                  <a:srgbClr val="FF0000"/>
                </a:solidFill>
              </a:rPr>
              <a:t>impact printers </a:t>
            </a:r>
            <a:r>
              <a:rPr lang="en-US" sz="2800" dirty="0"/>
              <a:t>(dot-matrix printer) print by striking the paper directly; </a:t>
            </a:r>
            <a:r>
              <a:rPr lang="en-US" sz="2800" b="1" dirty="0">
                <a:solidFill>
                  <a:srgbClr val="FF0000"/>
                </a:solidFill>
              </a:rPr>
              <a:t>nonimpact printers </a:t>
            </a:r>
            <a:r>
              <a:rPr lang="en-US" sz="2800" dirty="0"/>
              <a:t>(such as laser printers and inkjet printers</a:t>
            </a:r>
            <a:r>
              <a:rPr lang="en-US" sz="2800" b="1" dirty="0"/>
              <a:t>) </a:t>
            </a:r>
            <a:r>
              <a:rPr lang="en-US" sz="2800" dirty="0"/>
              <a:t>do not have direct contact with the hardcopy medium.</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99</a:t>
            </a:fld>
            <a:endParaRPr lang="en-US" dirty="0"/>
          </a:p>
        </p:txBody>
      </p:sp>
      <p:pic>
        <p:nvPicPr>
          <p:cNvPr id="23557" name="Picture 5" descr="C:\Users\user\AppData\Local\Microsoft\Windows\Temporary Internet Files\Content.IE5\C79X6YT8\MC90022974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4434" y="4981197"/>
            <a:ext cx="1747297" cy="118872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93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IntroInfoTech">
      <a:dk1>
        <a:sysClr val="windowText" lastClr="000000"/>
      </a:dk1>
      <a:lt1>
        <a:sysClr val="window" lastClr="FFFFFF"/>
      </a:lt1>
      <a:dk2>
        <a:srgbClr val="44546A"/>
      </a:dk2>
      <a:lt2>
        <a:srgbClr val="E7E6E6"/>
      </a:lt2>
      <a:accent1>
        <a:srgbClr val="BCC578"/>
      </a:accent1>
      <a:accent2>
        <a:srgbClr val="BC3C19"/>
      </a:accent2>
      <a:accent3>
        <a:srgbClr val="247793"/>
      </a:accent3>
      <a:accent4>
        <a:srgbClr val="FFF9AE"/>
      </a:accent4>
      <a:accent5>
        <a:srgbClr val="A6D8C0"/>
      </a:accent5>
      <a:accent6>
        <a:srgbClr val="CD8B56"/>
      </a:accent6>
      <a:hlink>
        <a:srgbClr val="0563C1"/>
      </a:hlink>
      <a:folHlink>
        <a:srgbClr val="91314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2324</TotalTime>
  <Words>6540</Words>
  <Application>Microsoft Office PowerPoint</Application>
  <PresentationFormat>Widescreen</PresentationFormat>
  <Paragraphs>674</Paragraphs>
  <Slides>113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Bookman Old Style</vt:lpstr>
      <vt:lpstr>Calibri</vt:lpstr>
      <vt:lpstr>Franklin Gothic Book</vt:lpstr>
      <vt:lpstr>Franklin Gothic Medium</vt:lpstr>
      <vt:lpstr>Wingdings</vt:lpstr>
      <vt:lpstr>1_Office Theme</vt:lpstr>
      <vt:lpstr>Hardware: The CPU &amp; Storage</vt:lpstr>
      <vt:lpstr>Chapter Topics</vt:lpstr>
      <vt:lpstr>PowerPoint Presentation</vt:lpstr>
      <vt:lpstr>4.1 Microchips, Miniaturization,  &amp; Mobility</vt:lpstr>
      <vt:lpstr>PowerPoint Presentation</vt:lpstr>
      <vt:lpstr>PowerPoint Presentation</vt:lpstr>
      <vt:lpstr>PowerPoint Presentation</vt:lpstr>
      <vt:lpstr>PowerPoint Presentation</vt:lpstr>
      <vt:lpstr>4.2 Representing Data Electronically</vt:lpstr>
      <vt:lpstr>PowerPoint Presentation</vt:lpstr>
      <vt:lpstr>PowerPoint Presentation</vt:lpstr>
      <vt:lpstr>PowerPoint Presentation</vt:lpstr>
      <vt:lpstr>PowerPoint Presentation</vt:lpstr>
      <vt:lpstr>PowerPoint Presentation</vt:lpstr>
      <vt:lpstr>4.3 Inside the System Unit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4.4 The Central Processing Unit &amp; the Machine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4.5 Memory</vt:lpstr>
      <vt:lpstr>PowerPoint Presentation</vt:lpstr>
      <vt:lpstr>PowerPoint Presentation</vt:lpstr>
      <vt:lpstr>PowerPoint Presentation</vt:lpstr>
      <vt:lpstr>PowerPoint Presentation</vt:lpstr>
      <vt:lpstr>4.6 Expansion Cards, Bus Lines, &amp; Ports</vt:lpstr>
      <vt:lpstr>PowerPoint Presentation</vt:lpstr>
      <vt:lpstr>PowerPoint Presentation</vt:lpstr>
      <vt:lpstr>PowerPoint Presentation</vt:lpstr>
      <vt:lpstr>PowerPoint Presentation</vt:lpstr>
      <vt:lpstr>PowerPoint Presentation</vt:lpstr>
      <vt:lpstr>Specialized Expansion Ports</vt:lpstr>
      <vt:lpstr>PowerPoint Presentation</vt:lpstr>
      <vt:lpstr>PowerPoint Presentation</vt:lpstr>
      <vt:lpstr>PowerPoint Presentation</vt:lpstr>
      <vt:lpstr>4.7 Secondary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4.8 Future Developments in Processing &amp; Storage</vt:lpstr>
      <vt:lpstr>PowerPoint Presentation</vt:lpstr>
      <vt:lpstr>PowerPoint Presentation</vt:lpstr>
      <vt:lpstr>Hardware: Input &amp; Output</vt:lpstr>
      <vt:lpstr>Chapter Topics</vt:lpstr>
      <vt:lpstr>PowerPoint Presentation</vt:lpstr>
      <vt:lpstr>PowerPoint Presentation</vt:lpstr>
      <vt:lpstr>PowerPoint Presentation</vt:lpstr>
      <vt:lpstr>5.1 Keyboards</vt:lpstr>
      <vt:lpstr>PowerPoint Presentation</vt:lpstr>
      <vt:lpstr>PowerPoint Presentation</vt:lpstr>
      <vt:lpstr>PowerPoint Presentation</vt:lpstr>
      <vt:lpstr>PowerPoint Presentation</vt:lpstr>
      <vt:lpstr>5.2 Pointing Device</vt:lpstr>
      <vt:lpstr>PowerPoint Presentation</vt:lpstr>
      <vt:lpstr>PowerPoint Presentation</vt:lpstr>
      <vt:lpstr>PowerPoint Presentation</vt:lpstr>
      <vt:lpstr>PowerPoint Presentation</vt:lpstr>
      <vt:lpstr>PowerPoint Presentation</vt:lpstr>
      <vt:lpstr>5.3 Source Data-Entry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5.4 The Future of Input</vt:lpstr>
      <vt:lpstr>PowerPoint Presentation</vt:lpstr>
      <vt:lpstr>PowerPoint Presentation</vt:lpstr>
      <vt:lpstr>5.5 Softcopy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5.6 Hardcopy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5.7 MIXED OUTPUT: SOUND, VOICE, &amp; VIDEO</vt:lpstr>
      <vt:lpstr>PowerPoint Presentation</vt:lpstr>
      <vt:lpstr>5.8 The Future of Output</vt:lpstr>
      <vt:lpstr>PowerPoint Presentation</vt:lpstr>
      <vt:lpstr>5.9 Quality of Life</vt:lpstr>
      <vt:lpstr>PowerPoint Presentation</vt:lpstr>
      <vt:lpstr>PowerPoint Presentation</vt:lpstr>
    </vt:vector>
  </TitlesOfParts>
  <Company>McGraw-Hill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dc:creator>
  <cp:lastModifiedBy>Agung Nugroho</cp:lastModifiedBy>
  <cp:revision>120</cp:revision>
  <dcterms:created xsi:type="dcterms:W3CDTF">2013-10-29T21:19:31Z</dcterms:created>
  <dcterms:modified xsi:type="dcterms:W3CDTF">2021-10-27T09:55:11Z</dcterms:modified>
</cp:coreProperties>
</file>